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 id="2147483986" r:id="rId3"/>
  </p:sldMasterIdLst>
  <p:notesMasterIdLst>
    <p:notesMasterId r:id="rId48"/>
  </p:notesMasterIdLst>
  <p:handoutMasterIdLst>
    <p:handoutMasterId r:id="rId49"/>
  </p:handoutMasterIdLst>
  <p:sldIdLst>
    <p:sldId id="256" r:id="rId4"/>
    <p:sldId id="286" r:id="rId5"/>
    <p:sldId id="287" r:id="rId6"/>
    <p:sldId id="308" r:id="rId7"/>
    <p:sldId id="292" r:id="rId8"/>
    <p:sldId id="293" r:id="rId9"/>
    <p:sldId id="296" r:id="rId10"/>
    <p:sldId id="304" r:id="rId11"/>
    <p:sldId id="302" r:id="rId12"/>
    <p:sldId id="315" r:id="rId13"/>
    <p:sldId id="303" r:id="rId14"/>
    <p:sldId id="305" r:id="rId15"/>
    <p:sldId id="316" r:id="rId16"/>
    <p:sldId id="334" r:id="rId17"/>
    <p:sldId id="306" r:id="rId18"/>
    <p:sldId id="298" r:id="rId19"/>
    <p:sldId id="290" r:id="rId20"/>
    <p:sldId id="313" r:id="rId21"/>
    <p:sldId id="311" r:id="rId22"/>
    <p:sldId id="319" r:id="rId23"/>
    <p:sldId id="320" r:id="rId24"/>
    <p:sldId id="336" r:id="rId25"/>
    <p:sldId id="321" r:id="rId26"/>
    <p:sldId id="337" r:id="rId27"/>
    <p:sldId id="314" r:id="rId28"/>
    <p:sldId id="317" r:id="rId29"/>
    <p:sldId id="322" r:id="rId30"/>
    <p:sldId id="310" r:id="rId31"/>
    <p:sldId id="309" r:id="rId32"/>
    <p:sldId id="323" r:id="rId33"/>
    <p:sldId id="312" r:id="rId34"/>
    <p:sldId id="324" r:id="rId35"/>
    <p:sldId id="325" r:id="rId36"/>
    <p:sldId id="318" r:id="rId37"/>
    <p:sldId id="326" r:id="rId38"/>
    <p:sldId id="340" r:id="rId39"/>
    <p:sldId id="335" r:id="rId40"/>
    <p:sldId id="327" r:id="rId41"/>
    <p:sldId id="330" r:id="rId42"/>
    <p:sldId id="331" r:id="rId43"/>
    <p:sldId id="332" r:id="rId44"/>
    <p:sldId id="328" r:id="rId45"/>
    <p:sldId id="288" r:id="rId46"/>
    <p:sldId id="301"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DCE"/>
    <a:srgbClr val="008AF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1086" y="204"/>
      </p:cViewPr>
      <p:guideLst>
        <p:guide orient="horz" pos="2160"/>
        <p:guide pos="2880"/>
      </p:guideLst>
    </p:cSldViewPr>
  </p:slideViewPr>
  <p:notesTextViewPr>
    <p:cViewPr>
      <p:scale>
        <a:sx n="1" d="1"/>
        <a:sy n="1" d="1"/>
      </p:scale>
      <p:origin x="0" y="0"/>
    </p:cViewPr>
  </p:notesTextViewPr>
  <p:sorterViewPr>
    <p:cViewPr>
      <p:scale>
        <a:sx n="70" d="100"/>
        <a:sy n="70" d="100"/>
      </p:scale>
      <p:origin x="0" y="3474"/>
    </p:cViewPr>
  </p:sorterViewPr>
  <p:notesViewPr>
    <p:cSldViewPr>
      <p:cViewPr>
        <p:scale>
          <a:sx n="110" d="100"/>
          <a:sy n="110" d="100"/>
        </p:scale>
        <p:origin x="-1614" y="31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CFE1111-362C-43F9-A331-BF174A209AEC}" type="datetimeFigureOut">
              <a:rPr lang="en-US" smtClean="0"/>
              <a:t>9/24/2014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5F5BD8-C2A3-40B9-BB98-47833A1D7766}" type="slidenum">
              <a:rPr lang="en-US" smtClean="0"/>
              <a:t>‹#›</a:t>
            </a:fld>
            <a:endParaRPr lang="en-US"/>
          </a:p>
        </p:txBody>
      </p:sp>
    </p:spTree>
    <p:extLst>
      <p:ext uri="{BB962C8B-B14F-4D97-AF65-F5344CB8AC3E}">
        <p14:creationId xmlns:p14="http://schemas.microsoft.com/office/powerpoint/2010/main" val="406203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9E251C-71D1-4F16-B8FD-CB56A40ED202}" type="datetimeFigureOut">
              <a:rPr lang="en-US" smtClean="0"/>
              <a:t>9/24/2014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4F774E-9AEE-4C90-A031-D5A8E94BCD5D}" type="slidenum">
              <a:rPr lang="en-US" smtClean="0"/>
              <a:t>‹#›</a:t>
            </a:fld>
            <a:endParaRPr lang="en-US"/>
          </a:p>
        </p:txBody>
      </p:sp>
    </p:spTree>
    <p:extLst>
      <p:ext uri="{BB962C8B-B14F-4D97-AF65-F5344CB8AC3E}">
        <p14:creationId xmlns:p14="http://schemas.microsoft.com/office/powerpoint/2010/main" val="138133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Quad Cities Summit on Fetal Alcohol Spectrum Disorders. It is my pleasure to be here with you and my great honor to have been asked to be your keynote speaker for today. Little did I know 20 years ago when I went back to school for my masters and doctorate, that I would end up in the field of Fetal Alcohol Spectrum Disorders and be standing here today speaking with you all</a:t>
            </a:r>
            <a:r>
              <a:rPr lang="en-US" dirty="0"/>
              <a:t>. You never know where life will lead you! </a:t>
            </a:r>
          </a:p>
        </p:txBody>
      </p:sp>
      <p:sp>
        <p:nvSpPr>
          <p:cNvPr id="4" name="Slide Number Placeholder 3"/>
          <p:cNvSpPr>
            <a:spLocks noGrp="1"/>
          </p:cNvSpPr>
          <p:nvPr>
            <p:ph type="sldNum" sz="quarter" idx="10"/>
          </p:nvPr>
        </p:nvSpPr>
        <p:spPr/>
        <p:txBody>
          <a:bodyPr/>
          <a:lstStyle/>
          <a:p>
            <a:fld id="{A44F774E-9AEE-4C90-A031-D5A8E94BCD5D}" type="slidenum">
              <a:rPr lang="en-US" smtClean="0"/>
              <a:t>1</a:t>
            </a:fld>
            <a:endParaRPr lang="en-US"/>
          </a:p>
        </p:txBody>
      </p:sp>
    </p:spTree>
    <p:extLst>
      <p:ext uri="{BB962C8B-B14F-4D97-AF65-F5344CB8AC3E}">
        <p14:creationId xmlns:p14="http://schemas.microsoft.com/office/powerpoint/2010/main" val="380555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using data from BRFSS, this slide shows alcohol use among non-pregnant and pregnant women over a period of about 15 years. Any use is defined as having one drink in the past 30 days and binge drinking is defined as having five or more drinks on at least one occasion in the past 30 days. Here you can see that about half of women in child bearing ages drink and about half do not drink at all. Of greater concern are those women who are the other three lines here: those who are binge drinking and not pregnant and also not using birth control, those who are pregnant and continue to drink any amount and those who are pregnant and continue to drink at binge levels.</a:t>
            </a:r>
          </a:p>
          <a:p>
            <a:endParaRPr lang="en-US" dirty="0"/>
          </a:p>
          <a:p>
            <a:r>
              <a:rPr lang="en-US" dirty="0" smtClean="0"/>
              <a:t>Unfortunately, that red line has started to creep upward.</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10</a:t>
            </a:fld>
            <a:endParaRPr lang="en-US"/>
          </a:p>
        </p:txBody>
      </p:sp>
    </p:spTree>
    <p:extLst>
      <p:ext uri="{BB962C8B-B14F-4D97-AF65-F5344CB8AC3E}">
        <p14:creationId xmlns:p14="http://schemas.microsoft.com/office/powerpoint/2010/main" val="429135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most recent report we have on alcohol use among women who are pregnant. This comes from SAMHSA reports and is based upon  combined data from 2011 and 2012 from the National Survey on Drug Use and Health.  What is shown here is that instead of 10% of pregnant women who are continuing drink into their first trimester, now it is 18%. And instead of the 2% of pregnant women drinking at binge levels, the riskiest level for having a child with FASD, now that rate has gone up to 7%. Those are very significant increases. And right now, we don’t have an answer for those increases.</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11</a:t>
            </a:fld>
            <a:endParaRPr lang="en-US"/>
          </a:p>
        </p:txBody>
      </p:sp>
    </p:spTree>
    <p:extLst>
      <p:ext uri="{BB962C8B-B14F-4D97-AF65-F5344CB8AC3E}">
        <p14:creationId xmlns:p14="http://schemas.microsoft.com/office/powerpoint/2010/main" val="86988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upon the SAMHSA prevalence rates on pregnant women who drink, I ran the numbers for the three states of MO, IL and Iowa based upon numbers of live births in each state in 2011.</a:t>
            </a:r>
          </a:p>
          <a:p>
            <a:r>
              <a:rPr lang="en-US" dirty="0" smtClean="0"/>
              <a:t>For Illinois, there were 160,000 live births: 28,661 of those births were exposed to any amount of alcohol and 10,568 were exposed to the riskiest level of alcohol use. The final statistic there is based upon what we currently know about the probability of women who drink having a child with FAS or FASD. We know that of those who do drink at the riskiest level of alcohol use, about 1/3 will have a child with fetal alcohol exposure. So for Illinois, the number of cases each year will be about 3500 children born with FASD. You may be asking why the 1/3 rate? And the reason for that is the complex mix of maternal variables that come into play which includes, the amount of alcohol the mom drank prior to becoming pregnant, the type of alcohol, whether it is wine, beer, or hard liquor, when she drank, how her body metabolizes alcohol, her nutritional status, and genetics. All of these factors play a role in the effect of maternal alcohol use and the birth outcome.</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12</a:t>
            </a:fld>
            <a:endParaRPr lang="en-US"/>
          </a:p>
        </p:txBody>
      </p:sp>
    </p:spTree>
    <p:extLst>
      <p:ext uri="{BB962C8B-B14F-4D97-AF65-F5344CB8AC3E}">
        <p14:creationId xmlns:p14="http://schemas.microsoft.com/office/powerpoint/2010/main" val="246145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growth chart of the fetus and gives us information on what is developing at any given stage in the pregnancy. As you can see by week 8, every organ, every tissue, every nerve, every system is in place.  Now let me ask you, when do you women find out they are pregnant? The average is around week 6.</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13</a:t>
            </a:fld>
            <a:endParaRPr lang="en-US"/>
          </a:p>
        </p:txBody>
      </p:sp>
    </p:spTree>
    <p:extLst>
      <p:ext uri="{BB962C8B-B14F-4D97-AF65-F5344CB8AC3E}">
        <p14:creationId xmlns:p14="http://schemas.microsoft.com/office/powerpoint/2010/main" val="155679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investigate which women are most at risk for having a child exposed to alcohol. This is a study we just concluded and was done by the lead author, Louise Flick at Saint Louis University, also my dissertation mentor. Looking at a small sample of women (n=744) attending WIC clinics in the city of St. Louis and in the rural </a:t>
            </a:r>
            <a:r>
              <a:rPr lang="en-US" dirty="0" err="1" smtClean="0"/>
              <a:t>Bootheel</a:t>
            </a:r>
            <a:r>
              <a:rPr lang="en-US" dirty="0" smtClean="0"/>
              <a:t> of Missouri, we found the three prominent risk factors for continuing alcohol use after pregnancy confirmation was highest in women who were exposed to intimate partner abuse both prior to and during pregnancy, 7 times higher in women who smoke, and 6 times higher in women who have a drug abuse habit.</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14</a:t>
            </a:fld>
            <a:endParaRPr lang="en-US"/>
          </a:p>
        </p:txBody>
      </p:sp>
    </p:spTree>
    <p:extLst>
      <p:ext uri="{BB962C8B-B14F-4D97-AF65-F5344CB8AC3E}">
        <p14:creationId xmlns:p14="http://schemas.microsoft.com/office/powerpoint/2010/main" val="335613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15</a:t>
            </a:fld>
            <a:endParaRPr lang="en-US"/>
          </a:p>
        </p:txBody>
      </p:sp>
    </p:spTree>
    <p:extLst>
      <p:ext uri="{BB962C8B-B14F-4D97-AF65-F5344CB8AC3E}">
        <p14:creationId xmlns:p14="http://schemas.microsoft.com/office/powerpoint/2010/main" val="32489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defRPr>
                <a:solidFill>
                  <a:schemeClr val="tx1"/>
                </a:solidFill>
                <a:latin typeface="Arial" charset="0"/>
              </a:defRPr>
            </a:lvl1pPr>
            <a:lvl2pPr marL="757066" indent="-291179" defTabSz="949568">
              <a:defRPr>
                <a:solidFill>
                  <a:schemeClr val="tx1"/>
                </a:solidFill>
                <a:latin typeface="Arial" charset="0"/>
              </a:defRPr>
            </a:lvl2pPr>
            <a:lvl3pPr marL="1164717" indent="-232943" defTabSz="949568">
              <a:defRPr>
                <a:solidFill>
                  <a:schemeClr val="tx1"/>
                </a:solidFill>
                <a:latin typeface="Arial" charset="0"/>
              </a:defRPr>
            </a:lvl3pPr>
            <a:lvl4pPr marL="1630604" indent="-232943" defTabSz="949568">
              <a:defRPr>
                <a:solidFill>
                  <a:schemeClr val="tx1"/>
                </a:solidFill>
                <a:latin typeface="Arial" charset="0"/>
              </a:defRPr>
            </a:lvl4pPr>
            <a:lvl5pPr marL="2096491" indent="-232943" defTabSz="949568">
              <a:defRPr>
                <a:solidFill>
                  <a:schemeClr val="tx1"/>
                </a:solidFill>
                <a:latin typeface="Arial" charset="0"/>
              </a:defRPr>
            </a:lvl5pPr>
            <a:lvl6pPr marL="2562377" indent="-232943" defTabSz="949568" eaLnBrk="0" fontAlgn="base" hangingPunct="0">
              <a:spcBef>
                <a:spcPct val="0"/>
              </a:spcBef>
              <a:spcAft>
                <a:spcPct val="0"/>
              </a:spcAft>
              <a:defRPr>
                <a:solidFill>
                  <a:schemeClr val="tx1"/>
                </a:solidFill>
                <a:latin typeface="Arial" charset="0"/>
              </a:defRPr>
            </a:lvl6pPr>
            <a:lvl7pPr marL="3028264" indent="-232943" defTabSz="949568" eaLnBrk="0" fontAlgn="base" hangingPunct="0">
              <a:spcBef>
                <a:spcPct val="0"/>
              </a:spcBef>
              <a:spcAft>
                <a:spcPct val="0"/>
              </a:spcAft>
              <a:defRPr>
                <a:solidFill>
                  <a:schemeClr val="tx1"/>
                </a:solidFill>
                <a:latin typeface="Arial" charset="0"/>
              </a:defRPr>
            </a:lvl7pPr>
            <a:lvl8pPr marL="3494151" indent="-232943" defTabSz="949568" eaLnBrk="0" fontAlgn="base" hangingPunct="0">
              <a:spcBef>
                <a:spcPct val="0"/>
              </a:spcBef>
              <a:spcAft>
                <a:spcPct val="0"/>
              </a:spcAft>
              <a:defRPr>
                <a:solidFill>
                  <a:schemeClr val="tx1"/>
                </a:solidFill>
                <a:latin typeface="Arial" charset="0"/>
              </a:defRPr>
            </a:lvl8pPr>
            <a:lvl9pPr marL="3960038" indent="-232943" defTabSz="949568" eaLnBrk="0" fontAlgn="base" hangingPunct="0">
              <a:spcBef>
                <a:spcPct val="0"/>
              </a:spcBef>
              <a:spcAft>
                <a:spcPct val="0"/>
              </a:spcAft>
              <a:defRPr>
                <a:solidFill>
                  <a:schemeClr val="tx1"/>
                </a:solidFill>
                <a:latin typeface="Arial" charset="0"/>
              </a:defRPr>
            </a:lvl9pPr>
          </a:lstStyle>
          <a:p>
            <a:fld id="{515BC62A-7C31-4ABE-B5B9-066AD6025BB6}" type="slidenum">
              <a:rPr lang="en-US" altLang="en-US" smtClean="0"/>
              <a:pPr/>
              <a:t>16</a:t>
            </a:fld>
            <a:endParaRPr lang="en-US" altLang="en-US" smtClean="0"/>
          </a:p>
        </p:txBody>
      </p:sp>
      <p:sp>
        <p:nvSpPr>
          <p:cNvPr id="94211" name="Rectangle 7"/>
          <p:cNvSpPr txBox="1">
            <a:spLocks noGrp="1" noChangeArrowheads="1"/>
          </p:cNvSpPr>
          <p:nvPr/>
        </p:nvSpPr>
        <p:spPr bwMode="auto">
          <a:xfrm>
            <a:off x="3972560" y="8831264"/>
            <a:ext cx="303784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3" tIns="47472" rIns="94943" bIns="47472"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2D327652-056C-4D5A-8803-4CCF48DC62E9}" type="slidenum">
              <a:rPr lang="en-US" altLang="en-US" sz="1200">
                <a:latin typeface="Times New Roman" pitchFamily="18" charset="0"/>
                <a:ea typeface="MS PGothic" pitchFamily="34" charset="-128"/>
              </a:rPr>
              <a:pPr algn="r" eaLnBrk="1" hangingPunct="1"/>
              <a:t>16</a:t>
            </a:fld>
            <a:endParaRPr lang="en-US" altLang="en-US" sz="1200">
              <a:latin typeface="Times New Roman" pitchFamily="18" charset="0"/>
              <a:ea typeface="MS PGothic" pitchFamily="34" charset="-128"/>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xfrm>
            <a:off x="934720" y="4416425"/>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3" tIns="47472" rIns="94943" bIns="47472"/>
          <a:lstStyle/>
          <a:p>
            <a:pPr eaLnBrk="1" hangingPunct="1">
              <a:buFontTx/>
              <a:buChar char="•"/>
            </a:pPr>
            <a:r>
              <a:rPr lang="en-US" altLang="en-US" dirty="0" smtClean="0"/>
              <a:t>A Study from the University of Washington in Seattle examined case histories of 415 individuals with FAS/FAE ages 6 to 51 years old.  In reviewing the outcomes for the adolescents and adults, a disturbing predominance of secondary disabilities was noted.</a:t>
            </a:r>
          </a:p>
          <a:p>
            <a:pPr eaLnBrk="1" hangingPunct="1">
              <a:buFontTx/>
              <a:buChar char="•"/>
            </a:pPr>
            <a:r>
              <a:rPr lang="en-US" altLang="en-US" dirty="0" smtClean="0"/>
              <a:t>How do we get from the primary CNS effects of alcohol exposure to this level of difficulty as teens and adults?  There is a critical need to understand the pathway that leads to these secondary disabilities and possible protective factors in order to plan for intervention and prevention.</a:t>
            </a:r>
          </a:p>
          <a:p>
            <a:pPr eaLnBrk="1" hangingPunct="1">
              <a:buFontTx/>
              <a:buChar char="•"/>
            </a:pPr>
            <a:r>
              <a:rPr lang="en-US" altLang="en-US" sz="1000" dirty="0" err="1">
                <a:cs typeface="Times New Roman" pitchFamily="18" charset="0"/>
              </a:rPr>
              <a:t>Streissguth</a:t>
            </a:r>
            <a:r>
              <a:rPr lang="en-US" altLang="en-US" sz="1000" dirty="0">
                <a:cs typeface="Times New Roman" pitchFamily="18" charset="0"/>
              </a:rPr>
              <a:t>, Ann  (1997).  </a:t>
            </a:r>
            <a:r>
              <a:rPr lang="en-US" altLang="en-US" sz="1000" i="1" dirty="0">
                <a:cs typeface="Times New Roman" pitchFamily="18" charset="0"/>
              </a:rPr>
              <a:t>Fetal Alcohol Syndrome:  A Guide for Families</a:t>
            </a:r>
            <a:r>
              <a:rPr lang="en-US" altLang="en-US" sz="1000" dirty="0">
                <a:cs typeface="Times New Roman" pitchFamily="18" charset="0"/>
              </a:rPr>
              <a:t> </a:t>
            </a:r>
            <a:r>
              <a:rPr lang="en-US" altLang="en-US" sz="1000" i="1" dirty="0">
                <a:cs typeface="Times New Roman" pitchFamily="18" charset="0"/>
              </a:rPr>
              <a:t>and Communities,  </a:t>
            </a:r>
            <a:r>
              <a:rPr lang="en-US" altLang="en-US" sz="1000" dirty="0">
                <a:cs typeface="Times New Roman" pitchFamily="18" charset="0"/>
              </a:rPr>
              <a:t>Brookes Publishing</a:t>
            </a:r>
          </a:p>
          <a:p>
            <a:pPr eaLnBrk="1" hangingPunct="1">
              <a:buFontTx/>
              <a:buChar char="•"/>
            </a:pPr>
            <a:r>
              <a:rPr lang="en-US" altLang="en-US" sz="1000" dirty="0" err="1">
                <a:cs typeface="Times New Roman" pitchFamily="18" charset="0"/>
              </a:rPr>
              <a:t>Streissguth</a:t>
            </a:r>
            <a:r>
              <a:rPr lang="en-US" altLang="en-US" sz="1000" dirty="0">
                <a:cs typeface="Times New Roman" pitchFamily="18" charset="0"/>
              </a:rPr>
              <a:t>, A, Barr, H, </a:t>
            </a:r>
            <a:r>
              <a:rPr lang="en-US" altLang="en-US" sz="1000" dirty="0" err="1">
                <a:cs typeface="Times New Roman" pitchFamily="18" charset="0"/>
              </a:rPr>
              <a:t>Kogan</a:t>
            </a:r>
            <a:r>
              <a:rPr lang="en-US" altLang="en-US" sz="1000" dirty="0">
                <a:cs typeface="Times New Roman" pitchFamily="18" charset="0"/>
              </a:rPr>
              <a:t>, J, and </a:t>
            </a:r>
            <a:r>
              <a:rPr lang="en-US" altLang="en-US" sz="1000" dirty="0" err="1">
                <a:cs typeface="Times New Roman" pitchFamily="18" charset="0"/>
              </a:rPr>
              <a:t>Bookstein</a:t>
            </a:r>
            <a:r>
              <a:rPr lang="en-US" altLang="en-US" sz="1000" dirty="0">
                <a:cs typeface="Times New Roman" pitchFamily="18" charset="0"/>
              </a:rPr>
              <a:t>, F (1996). Understanding the Occurrence of Secondary Disabilities in Clients with Fetal Alcohol Syndrome and Fetal Alcohol Effects, Final report to the  Centers for Disease Control and Prevention.  University of Washington School of Medicine.</a:t>
            </a:r>
          </a:p>
          <a:p>
            <a:pPr eaLnBrk="1" hangingPunct="1"/>
            <a:endParaRPr lang="en-US" altLang="en-US" sz="1000" dirty="0">
              <a:cs typeface="Times New Roman" pitchFamily="18" charset="0"/>
            </a:endParaRPr>
          </a:p>
          <a:p>
            <a:pPr eaLnBrk="1" hangingPunct="1"/>
            <a:endParaRPr lang="en-US" altLang="en-US" dirty="0" smtClean="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17</a:t>
            </a:fld>
            <a:endParaRPr lang="en-US"/>
          </a:p>
        </p:txBody>
      </p:sp>
    </p:spTree>
    <p:extLst>
      <p:ext uri="{BB962C8B-B14F-4D97-AF65-F5344CB8AC3E}">
        <p14:creationId xmlns:p14="http://schemas.microsoft.com/office/powerpoint/2010/main" val="110661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18</a:t>
            </a:fld>
            <a:endParaRPr lang="en-US"/>
          </a:p>
        </p:txBody>
      </p:sp>
    </p:spTree>
    <p:extLst>
      <p:ext uri="{BB962C8B-B14F-4D97-AF65-F5344CB8AC3E}">
        <p14:creationId xmlns:p14="http://schemas.microsoft.com/office/powerpoint/2010/main" val="374615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r>
              <a:rPr lang="en-US" dirty="0" smtClean="0"/>
              <a:t>Institute of Medicine guidelines first came out in 1996, but descriptions were not operationalized into any set of useful criteria.</a:t>
            </a:r>
          </a:p>
          <a:p>
            <a:r>
              <a:rPr lang="en-US" dirty="0" smtClean="0"/>
              <a:t>In 2000, Susan Astley and Sterling </a:t>
            </a:r>
            <a:r>
              <a:rPr lang="en-US" dirty="0" err="1" smtClean="0"/>
              <a:t>Clarren</a:t>
            </a:r>
            <a:r>
              <a:rPr lang="en-US" dirty="0" smtClean="0"/>
              <a:t> at the University of Washington created a very detailed diagnostic system known as the four digit code that is used in many clinics.</a:t>
            </a:r>
          </a:p>
          <a:p>
            <a:r>
              <a:rPr lang="en-US" dirty="0" smtClean="0"/>
              <a:t>In 2004, a National Task Force on FAS and FAE chaired by Jacqui Bertrand of the CDC published the booklet, “Fetal Alcohol Syndrome: Guidelines for Referral and Diagnosis.”</a:t>
            </a:r>
          </a:p>
          <a:p>
            <a:r>
              <a:rPr lang="en-US" dirty="0" smtClean="0"/>
              <a:t>Then in 2005, Gene </a:t>
            </a:r>
            <a:r>
              <a:rPr lang="en-US" dirty="0" err="1" smtClean="0"/>
              <a:t>Hoyme</a:t>
            </a:r>
            <a:r>
              <a:rPr lang="en-US" dirty="0" smtClean="0"/>
              <a:t> and colleagues published a clear set of diagnostic criteria based upon the IOM guidelines and specifically useful in pediatric clinical settings.</a:t>
            </a:r>
          </a:p>
          <a:p>
            <a:r>
              <a:rPr lang="en-US" dirty="0" smtClean="0"/>
              <a:t>At the same time, Albert </a:t>
            </a:r>
            <a:r>
              <a:rPr lang="en-US" dirty="0" err="1" smtClean="0"/>
              <a:t>Chudley</a:t>
            </a:r>
            <a:r>
              <a:rPr lang="en-US" dirty="0" smtClean="0"/>
              <a:t> in Canada published a set of diagnostic criteria in the Canadian Medical Association Journal.</a:t>
            </a:r>
          </a:p>
          <a:p>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21</a:t>
            </a:fld>
            <a:endParaRPr lang="en-US"/>
          </a:p>
        </p:txBody>
      </p:sp>
    </p:spTree>
    <p:extLst>
      <p:ext uri="{BB962C8B-B14F-4D97-AF65-F5344CB8AC3E}">
        <p14:creationId xmlns:p14="http://schemas.microsoft.com/office/powerpoint/2010/main" val="223197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is always curious about how one chose a certain field of research. So, I thought I would share a short bit of my story with you on how I got here. My first marriage was in 1976 when I married my high school sweetheart about five years after high school and during which he had collected a drinking problem. Remember this was the Age of Aquarius and everyone was living FREE! After we married and I began to realize that the drinking problem wasn’t going to just go away, I began to spend a lot of time reading about alcoholism. After all, I had been successful at getting him off of </a:t>
            </a:r>
            <a:r>
              <a:rPr lang="en-US" dirty="0" err="1" smtClean="0"/>
              <a:t>seconal</a:t>
            </a:r>
            <a:r>
              <a:rPr lang="en-US" dirty="0" smtClean="0"/>
              <a:t> a recreational drug used in the 60s, so why not alcohol use? Unfortunately, that turned out not to be so easy and in the discovery process I learned about the genetic disposition to alcohol. At the same time, the 70s was a period of time when ‘natural childbirth’ was what everyone was talking about and I had a keen interest in having a healthy pregnancies. Anyone remember Adele Davis and “Let’s Have Healthy Children”? Or how about </a:t>
            </a:r>
            <a:r>
              <a:rPr lang="en-US" dirty="0" err="1" smtClean="0"/>
              <a:t>LeBoyer’s</a:t>
            </a:r>
            <a:r>
              <a:rPr lang="en-US" dirty="0" smtClean="0"/>
              <a:t> Birth without Violence method where he proposed having the baby delivered in a dim lit room avoiding the use of forceps and placing the baby immediately in a warm bath.  OK, so I know how old YOU are!  So, to me, having the healthiest baby possible was the only way to go.  But it was many years later before I heard of the term Fetal Alcohol Syndrome. That occurred in 2002 when I was finishing my doctorate and took a position in Family Medicine at Saint Louis University. My boss, the chair of the department had just received a major grant from the CDC to conduct education and training on FASDs across the Midwest.</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2</a:t>
            </a:fld>
            <a:endParaRPr lang="en-US"/>
          </a:p>
        </p:txBody>
      </p:sp>
    </p:spTree>
    <p:extLst>
      <p:ext uri="{BB962C8B-B14F-4D97-AF65-F5344CB8AC3E}">
        <p14:creationId xmlns:p14="http://schemas.microsoft.com/office/powerpoint/2010/main" val="204675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22</a:t>
            </a:fld>
            <a:endParaRPr lang="en-US"/>
          </a:p>
        </p:txBody>
      </p:sp>
    </p:spTree>
    <p:extLst>
      <p:ext uri="{BB962C8B-B14F-4D97-AF65-F5344CB8AC3E}">
        <p14:creationId xmlns:p14="http://schemas.microsoft.com/office/powerpoint/2010/main" val="238249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better clinical diagnostic criteria we improved the way in which we find cases of FAS and FASD.</a:t>
            </a:r>
          </a:p>
          <a:p>
            <a:endParaRPr lang="en-US" dirty="0"/>
          </a:p>
          <a:p>
            <a:r>
              <a:rPr lang="en-US" dirty="0" smtClean="0"/>
              <a:t>Majority of alcohol consumed by the mom and the fetus is metabolized into carbon dioxide and water making it difficult to try to measure.  However, alcohol in the blood, urine and hair can remain for days to weeks which may be a more competent method for measuring alcohol exposure to the fetus.</a:t>
            </a:r>
          </a:p>
          <a:p>
            <a:endParaRPr lang="en-US" dirty="0"/>
          </a:p>
          <a:p>
            <a:r>
              <a:rPr lang="en-US" dirty="0" smtClean="0"/>
              <a:t>We still need to find more reliable methods for determination of alcohol exposure. This plus examination of individual metabolic, proteomic (study of protein structure and function) and epigenetic profiles of the women who do drink during pregnancy will tell us a great deal more about the effects of alcohol upon the developing fetus.</a:t>
            </a:r>
          </a:p>
          <a:p>
            <a:endParaRPr lang="en-US" dirty="0"/>
          </a:p>
          <a:p>
            <a:r>
              <a:rPr lang="en-US" dirty="0" smtClean="0"/>
              <a:t>Epigenetics means anything “on top of or in addition to genetics”. So this field of study is looking at processes or mechanisms other than DNA codes in other words, other than heredity, in the developing organism. </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23</a:t>
            </a:fld>
            <a:endParaRPr lang="en-US"/>
          </a:p>
        </p:txBody>
      </p:sp>
    </p:spTree>
    <p:extLst>
      <p:ext uri="{BB962C8B-B14F-4D97-AF65-F5344CB8AC3E}">
        <p14:creationId xmlns:p14="http://schemas.microsoft.com/office/powerpoint/2010/main" val="1159680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 the use of three-dimensional facial imaging software.</a:t>
            </a:r>
          </a:p>
          <a:p>
            <a:r>
              <a:rPr lang="en-US" dirty="0" smtClean="0"/>
              <a:t>The one on the left is the final 3D image generated from six photographs stitched together in the software and takes less than 2 minutes to create.</a:t>
            </a:r>
          </a:p>
          <a:p>
            <a:endParaRPr lang="en-US" dirty="0"/>
          </a:p>
          <a:p>
            <a:r>
              <a:rPr lang="en-US" dirty="0" smtClean="0"/>
              <a:t>The example on the right is one where they use specific landmarks identified on the image and then connect these landmarks with lines and general shapes. Sterling </a:t>
            </a:r>
            <a:r>
              <a:rPr lang="en-US" dirty="0" err="1" smtClean="0"/>
              <a:t>Clarren</a:t>
            </a:r>
            <a:r>
              <a:rPr lang="en-US" dirty="0" smtClean="0"/>
              <a:t> proposed this idea in 1987, and </a:t>
            </a:r>
            <a:r>
              <a:rPr lang="en-US" dirty="0" err="1" smtClean="0"/>
              <a:t>Mutsvangwa</a:t>
            </a:r>
            <a:r>
              <a:rPr lang="en-US" dirty="0" smtClean="0"/>
              <a:t> and Douglas finally designed and published their work in 2007. Using an approach known as </a:t>
            </a:r>
            <a:r>
              <a:rPr lang="en-US" dirty="0" err="1" smtClean="0"/>
              <a:t>morphometrics</a:t>
            </a:r>
            <a:r>
              <a:rPr lang="en-US" dirty="0" smtClean="0"/>
              <a:t>, you can ‘look at differences between the shapes found in faces of children prenatally exposed to alcohol and compare to children non exposed’.</a:t>
            </a:r>
          </a:p>
        </p:txBody>
      </p:sp>
      <p:sp>
        <p:nvSpPr>
          <p:cNvPr id="4" name="Slide Number Placeholder 3"/>
          <p:cNvSpPr>
            <a:spLocks noGrp="1"/>
          </p:cNvSpPr>
          <p:nvPr>
            <p:ph type="sldNum" sz="quarter" idx="10"/>
          </p:nvPr>
        </p:nvSpPr>
        <p:spPr/>
        <p:txBody>
          <a:bodyPr/>
          <a:lstStyle/>
          <a:p>
            <a:fld id="{A44F774E-9AEE-4C90-A031-D5A8E94BCD5D}" type="slidenum">
              <a:rPr lang="en-US" smtClean="0"/>
              <a:t>24</a:t>
            </a:fld>
            <a:endParaRPr lang="en-US"/>
          </a:p>
        </p:txBody>
      </p:sp>
    </p:spTree>
    <p:extLst>
      <p:ext uri="{BB962C8B-B14F-4D97-AF65-F5344CB8AC3E}">
        <p14:creationId xmlns:p14="http://schemas.microsoft.com/office/powerpoint/2010/main" val="1492482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7ED342F2-611F-4C0E-AF82-B4B3D4086A75}" type="slidenum">
              <a:rPr lang="en-US" altLang="en-US" smtClean="0"/>
              <a:pPr/>
              <a:t>25</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American College of Obstetricians and Gynecologists (2006). Drinking and reproductive health: A fetal alcohol spectrum disorders prevention tool kit. Washington, DC: American College of Obstetricians and Gynecologists. http://www.acog.org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26</a:t>
            </a:fld>
            <a:endParaRPr lang="en-US"/>
          </a:p>
        </p:txBody>
      </p:sp>
    </p:spTree>
    <p:extLst>
      <p:ext uri="{BB962C8B-B14F-4D97-AF65-F5344CB8AC3E}">
        <p14:creationId xmlns:p14="http://schemas.microsoft.com/office/powerpoint/2010/main" val="4194965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27</a:t>
            </a:fld>
            <a:endParaRPr lang="en-US"/>
          </a:p>
        </p:txBody>
      </p:sp>
    </p:spTree>
    <p:extLst>
      <p:ext uri="{BB962C8B-B14F-4D97-AF65-F5344CB8AC3E}">
        <p14:creationId xmlns:p14="http://schemas.microsoft.com/office/powerpoint/2010/main" val="1521248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61" tIns="46582" rIns="93161" bIns="46582" anchor="b"/>
          <a:lstStyle/>
          <a:p>
            <a:pPr algn="r"/>
            <a:fld id="{8294317C-09F1-43A9-99E5-B55C03426378}" type="slidenum">
              <a:rPr lang="en-US" sz="1200">
                <a:latin typeface="Times New Roman" pitchFamily="18" charset="0"/>
                <a:ea typeface="MS PGothic" pitchFamily="34" charset="-128"/>
              </a:rPr>
              <a:pPr algn="r"/>
              <a:t>28</a:t>
            </a:fld>
            <a:endParaRPr lang="en-US" sz="1200">
              <a:latin typeface="Times New Roman" pitchFamily="18" charset="0"/>
              <a:ea typeface="MS PGothic" pitchFamily="34"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55787" y="4260850"/>
            <a:ext cx="6698827" cy="4183380"/>
          </a:xfrm>
          <a:noFill/>
          <a:ln/>
        </p:spPr>
        <p:txBody>
          <a:bodyPr lIns="93161" tIns="46582" rIns="93161" bIns="46582"/>
          <a:lstStyle/>
          <a:p>
            <a:pPr>
              <a:buFontTx/>
              <a:buChar char="•"/>
            </a:pPr>
            <a:r>
              <a:rPr lang="en-US" sz="1000"/>
              <a:t>Fundamentally, since FAS/FASD’s don’t happen in the absence of maternal drinking, the cause of these conditions, the necessary element, is alcohol.  So we need to know a bit about alcohol metabolism in the mother.  </a:t>
            </a:r>
            <a:r>
              <a:rPr lang="en-US" sz="1000" b="1"/>
              <a:t>Where does ‘1 drink’ of alcohol go?   </a:t>
            </a:r>
            <a:r>
              <a:rPr lang="en-US" sz="1000"/>
              <a:t>This simplistic diagram demonstrates what happens to ‘1 drink’ of a beverage containing ethanol.</a:t>
            </a:r>
          </a:p>
          <a:p>
            <a:pPr>
              <a:buFontTx/>
              <a:buChar char="•"/>
            </a:pPr>
            <a:r>
              <a:rPr lang="en-US" sz="1000"/>
              <a:t>Note that ingestion by a pregnant female that the alcohol contained in the beverage enters the ‘stomach’. Beginning in the stomach and continuing throughout the digestive tract, the ethanol is ‘</a:t>
            </a:r>
            <a:r>
              <a:rPr lang="en-US" sz="1000" b="1"/>
              <a:t>absorbed</a:t>
            </a:r>
            <a:r>
              <a:rPr lang="en-US" sz="1000"/>
              <a:t>’ into the blood vascular system, and ‘</a:t>
            </a:r>
            <a:r>
              <a:rPr lang="en-US" sz="1000" b="1"/>
              <a:t>distributed</a:t>
            </a:r>
            <a:r>
              <a:rPr lang="en-US" sz="1000"/>
              <a:t>’ to all tissues of the mother’s body…including the ‘brain, nerves, muscles, heart, liver’…even to the ‘breast’ and the milk, if the mother is lactating. Eventually, the ethanol molecule is ‘metabolized’, some within the tissues, but mostly as it passes through the liver.</a:t>
            </a:r>
          </a:p>
          <a:p>
            <a:pPr>
              <a:buFontTx/>
              <a:buChar char="•"/>
            </a:pPr>
            <a:r>
              <a:rPr lang="en-US" sz="1000"/>
              <a:t>Of significance, one area of the body the absorbed alcohol is readily distributed to, is the placenta. The placenta, while offering protection against a variety of potential harmful substances and some infectious agents, does NOT stop the transfer of ethanol. Ethanol readily crosses the placenta, and similar to the mother, ethanol is distributed to all tissues or organs within the developing embryo or fetus.</a:t>
            </a:r>
          </a:p>
          <a:p>
            <a:pPr>
              <a:buFontTx/>
              <a:buChar char="•"/>
            </a:pPr>
            <a:r>
              <a:rPr lang="en-US" sz="1000"/>
              <a:t>    Some scientific evidence indicates that since there is a reduced ability of the fetus to metabolize ethanol (since much of the metabolism occurs in the liver, and the fetal liver has limited ability to function in that manner), that ethanol levels in the fetus may exceed the concentrations found in the mother. Furthermore, the fetal ethanol levels may take a longer period of time to be metabolized and reduced than in the mother because of the limited fetal liver function, and the necessity for the alcohol to leave the fetus to re-enter the maternal tissues to be metabolized.</a:t>
            </a:r>
          </a:p>
          <a:p>
            <a:pPr>
              <a:buFontTx/>
              <a:buChar char="•"/>
            </a:pPr>
            <a:r>
              <a:rPr lang="en-US" sz="1000"/>
              <a:t>    Because of the ability for ethanol to be easily absorbed and distributed throughout all parts of the mother’s body, including the developing embryo or fetus, even </a:t>
            </a:r>
            <a:r>
              <a:rPr lang="en-US" sz="1000" b="1"/>
              <a:t>one</a:t>
            </a:r>
            <a:r>
              <a:rPr lang="en-US" sz="1000"/>
              <a:t> drink will reach and potentially affect the tissue or organs of the fetus. </a:t>
            </a:r>
          </a:p>
          <a:p>
            <a:pPr>
              <a:buFontTx/>
              <a:buChar char="•"/>
            </a:pPr>
            <a:r>
              <a:rPr lang="en-US" sz="1000"/>
              <a:t>[</a:t>
            </a:r>
            <a:r>
              <a:rPr lang="en-US" sz="1000" b="1"/>
              <a:t>Source:</a:t>
            </a:r>
            <a:r>
              <a:rPr lang="en-US" sz="1000"/>
              <a:t> Alcohol Metabolism, </a:t>
            </a:r>
            <a:r>
              <a:rPr lang="en-US" sz="1000" u="sng"/>
              <a:t>Alcohol Alert</a:t>
            </a:r>
            <a:r>
              <a:rPr lang="en-US" sz="1000"/>
              <a:t>, NIAAA, 35:1997; Akesson, C. Autoradiographic studies on the distribution of 14C-2 ethanol and its non-volatile metabolites in the pregnant mouse. </a:t>
            </a:r>
            <a:r>
              <a:rPr lang="en-US" sz="1000" i="1"/>
              <a:t>Arch. Int. Pharmacodyn. Ther</a:t>
            </a:r>
            <a:r>
              <a:rPr lang="en-US" sz="1000"/>
              <a:t>. 209:296-304, 1974; Pikkarainen PH and Raiha, NCR. Development of alcohol dehydrogenase activity in the human liver, </a:t>
            </a:r>
            <a:r>
              <a:rPr lang="en-US" sz="1000" i="1"/>
              <a:t>Pediatr Res</a:t>
            </a:r>
            <a:r>
              <a:rPr lang="en-US" sz="1000"/>
              <a:t> 1: 165-168, 1967; Little BB. Vanbeveren TT. Placental transfer of selected substances of abuse.</a:t>
            </a:r>
            <a:r>
              <a:rPr lang="en-US" sz="1000" b="1">
                <a:solidFill>
                  <a:srgbClr val="990000"/>
                </a:solidFill>
              </a:rPr>
              <a:t> </a:t>
            </a:r>
            <a:r>
              <a:rPr lang="en-US" sz="1000" i="1"/>
              <a:t>Seminars in Perinatology. </a:t>
            </a:r>
            <a:r>
              <a:rPr lang="en-US" sz="1000"/>
              <a:t>20:147-153, 1996].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is actually not new. It is from an article by Able and </a:t>
            </a:r>
            <a:r>
              <a:rPr lang="en-US" dirty="0" err="1" smtClean="0"/>
              <a:t>Hannigan</a:t>
            </a:r>
            <a:r>
              <a:rPr lang="en-US" dirty="0" smtClean="0"/>
              <a:t> in 1995 that outlines a schematic drawing of the interaction of a number of maternal factors. They proposed a number of what they termed as ‘permissive’ and ‘provocative’ variables that would increase the likelihood of having a child with FAS/FASD. Permissive variables included thinks like ‘predisposing behavioral, social, and environmental factors while provocative variables included those that ‘are related to physiological changes in the internal </a:t>
            </a:r>
            <a:r>
              <a:rPr lang="en-US" dirty="0" err="1" smtClean="0"/>
              <a:t>milieu..that</a:t>
            </a:r>
            <a:r>
              <a:rPr lang="en-US" dirty="0" smtClean="0"/>
              <a:t> increase vulnerability to alcohol’s toxic effects’. The summary of their work underscored the relationship between low SES, </a:t>
            </a:r>
            <a:r>
              <a:rPr lang="en-US" dirty="0" err="1" smtClean="0"/>
              <a:t>undernutrition</a:t>
            </a:r>
            <a:r>
              <a:rPr lang="en-US" dirty="0" smtClean="0"/>
              <a:t>, advanced maternal age, high parity (more than one child), and overall weathering increase the risk for FASD trait expression….</a:t>
            </a:r>
          </a:p>
          <a:p>
            <a:endParaRPr lang="en-US" dirty="0"/>
          </a:p>
          <a:p>
            <a:r>
              <a:rPr lang="en-US" dirty="0" smtClean="0"/>
              <a:t>Weathering for those who have not heard this term before, is the idea of the cumulative effect of poor living conditions, inadequate nutrition and high levels of stress on childbearing.</a:t>
            </a:r>
          </a:p>
          <a:p>
            <a:endParaRPr lang="en-US" dirty="0" smtClean="0"/>
          </a:p>
          <a:p>
            <a:r>
              <a:rPr lang="en-US" dirty="0" smtClean="0"/>
              <a:t>Arline </a:t>
            </a:r>
            <a:r>
              <a:rPr lang="en-US" dirty="0" err="1" smtClean="0"/>
              <a:t>Geronimus</a:t>
            </a:r>
            <a:r>
              <a:rPr lang="en-US" dirty="0" smtClean="0"/>
              <a:t>.</a:t>
            </a:r>
            <a:r>
              <a:rPr lang="en-US" dirty="0"/>
              <a:t> Black/white differences in the relationship of maternal age to </a:t>
            </a:r>
            <a:r>
              <a:rPr lang="en-US" dirty="0" err="1"/>
              <a:t>birthweight</a:t>
            </a:r>
            <a:r>
              <a:rPr lang="en-US" dirty="0"/>
              <a:t>: a population-based test of the weathering hypothesis. </a:t>
            </a:r>
            <a:r>
              <a:rPr lang="en-US" dirty="0" err="1"/>
              <a:t>Soc</a:t>
            </a:r>
            <a:r>
              <a:rPr lang="en-US" dirty="0"/>
              <a:t> </a:t>
            </a:r>
            <a:r>
              <a:rPr lang="en-US" dirty="0" err="1"/>
              <a:t>Sci</a:t>
            </a:r>
            <a:r>
              <a:rPr lang="en-US" dirty="0"/>
              <a:t> Med 1996;42(4):589–597</a:t>
            </a:r>
          </a:p>
        </p:txBody>
      </p:sp>
      <p:sp>
        <p:nvSpPr>
          <p:cNvPr id="4" name="Slide Number Placeholder 3"/>
          <p:cNvSpPr>
            <a:spLocks noGrp="1"/>
          </p:cNvSpPr>
          <p:nvPr>
            <p:ph type="sldNum" sz="quarter" idx="10"/>
          </p:nvPr>
        </p:nvSpPr>
        <p:spPr/>
        <p:txBody>
          <a:bodyPr/>
          <a:lstStyle/>
          <a:p>
            <a:fld id="{A44F774E-9AEE-4C90-A031-D5A8E94BCD5D}" type="slidenum">
              <a:rPr lang="en-US" smtClean="0"/>
              <a:t>29</a:t>
            </a:fld>
            <a:endParaRPr lang="en-US"/>
          </a:p>
        </p:txBody>
      </p:sp>
    </p:spTree>
    <p:extLst>
      <p:ext uri="{BB962C8B-B14F-4D97-AF65-F5344CB8AC3E}">
        <p14:creationId xmlns:p14="http://schemas.microsoft.com/office/powerpoint/2010/main" val="1318789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30</a:t>
            </a:fld>
            <a:endParaRPr lang="en-US"/>
          </a:p>
        </p:txBody>
      </p:sp>
    </p:spTree>
    <p:extLst>
      <p:ext uri="{BB962C8B-B14F-4D97-AF65-F5344CB8AC3E}">
        <p14:creationId xmlns:p14="http://schemas.microsoft.com/office/powerpoint/2010/main" val="3565861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diagram of a normal human brain. The areas that are identified in this diagram are regions</a:t>
            </a:r>
            <a:r>
              <a:rPr lang="en-US" baseline="0" dirty="0" smtClean="0"/>
              <a:t> in the brain where we have found chemical alterations in those diagnosed with FASD.</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31</a:t>
            </a:fld>
            <a:endParaRPr lang="en-US"/>
          </a:p>
        </p:txBody>
      </p:sp>
    </p:spTree>
    <p:extLst>
      <p:ext uri="{BB962C8B-B14F-4D97-AF65-F5344CB8AC3E}">
        <p14:creationId xmlns:p14="http://schemas.microsoft.com/office/powerpoint/2010/main" val="360047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3</a:t>
            </a:fld>
            <a:endParaRPr lang="en-US"/>
          </a:p>
        </p:txBody>
      </p:sp>
    </p:spTree>
    <p:extLst>
      <p:ext uri="{BB962C8B-B14F-4D97-AF65-F5344CB8AC3E}">
        <p14:creationId xmlns:p14="http://schemas.microsoft.com/office/powerpoint/2010/main" val="3405010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slide from Parnell et al 2009 and Godin et al 2010 where MRI scans are shown of mouse fetuses on</a:t>
            </a:r>
            <a:r>
              <a:rPr lang="en-US" baseline="0" dirty="0" smtClean="0"/>
              <a:t> gestation day 17 which is late in the fetal development stages for the mouse fetus. These images take anywhere from 2-3 hours to produce a high-resolution image of the fetus. This type of imaging will allow us to identify structural brain </a:t>
            </a:r>
            <a:r>
              <a:rPr lang="en-US" baseline="0" dirty="0" err="1" smtClean="0"/>
              <a:t>dysmorphology</a:t>
            </a:r>
            <a:r>
              <a:rPr lang="en-US" baseline="0" dirty="0" smtClean="0"/>
              <a:t> and to detect the brain changes that can occur due to prenatal alcohol exposure.</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32</a:t>
            </a:fld>
            <a:endParaRPr lang="en-US"/>
          </a:p>
        </p:txBody>
      </p:sp>
    </p:spTree>
    <p:extLst>
      <p:ext uri="{BB962C8B-B14F-4D97-AF65-F5344CB8AC3E}">
        <p14:creationId xmlns:p14="http://schemas.microsoft.com/office/powerpoint/2010/main" val="1825536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taken from a study conducted by Sara Mattson, et al 1994. </a:t>
            </a:r>
            <a:r>
              <a:rPr lang="en-US" baseline="0" dirty="0" smtClean="0"/>
              <a:t> These are pictures of brain scans of prenatal alcohol-exposed adolescent-aged mice on the left compared to what these areas look like in children.  So. From the top. A and B are a normal mouse and a normal child’s brain. What I want you to watch here is the dark gray section of the brain known as the corpus callosum, the part of the brain that integrates information from one side of the brain to the other.  Following down on the left from A to C to E, watching the middle white arrow, you can see the normal corpus callosum in a mouse fetus, starting to disappear in the model C and completely disappearing in model E.  Now follow the same sequence in the child on the right. These defects are remarkably similar in the two FAS patients, model D and F.</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33</a:t>
            </a:fld>
            <a:endParaRPr lang="en-US"/>
          </a:p>
        </p:txBody>
      </p:sp>
    </p:spTree>
    <p:extLst>
      <p:ext uri="{BB962C8B-B14F-4D97-AF65-F5344CB8AC3E}">
        <p14:creationId xmlns:p14="http://schemas.microsoft.com/office/powerpoint/2010/main" val="2445296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yet another MRI</a:t>
            </a:r>
            <a:r>
              <a:rPr lang="en-US" baseline="0" dirty="0" smtClean="0"/>
              <a:t> set of images taken from Children’s Research Triangle in Chicago. The one on the left is a child’s brain unexposed to alcohol. Compare to the one on the right where the child was prenatally exposed to alcohol and you find the </a:t>
            </a:r>
            <a:r>
              <a:rPr lang="en-US" baseline="0" smtClean="0"/>
              <a:t>following deficits.</a:t>
            </a:r>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34</a:t>
            </a:fld>
            <a:endParaRPr lang="en-US"/>
          </a:p>
        </p:txBody>
      </p:sp>
    </p:spTree>
    <p:extLst>
      <p:ext uri="{BB962C8B-B14F-4D97-AF65-F5344CB8AC3E}">
        <p14:creationId xmlns:p14="http://schemas.microsoft.com/office/powerpoint/2010/main" val="1812540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 New CDC</a:t>
            </a:r>
            <a:r>
              <a:rPr lang="en-US" baseline="0" dirty="0" smtClean="0"/>
              <a:t> funded Practice Implementation Centers</a:t>
            </a:r>
          </a:p>
          <a:p>
            <a:pPr marL="0" lvl="1"/>
            <a:endParaRPr lang="en-US" dirty="0" smtClean="0"/>
          </a:p>
          <a:p>
            <a:pPr marL="0" lvl="1"/>
            <a:r>
              <a:rPr lang="en-US" dirty="0" smtClean="0"/>
              <a:t>University </a:t>
            </a:r>
            <a:r>
              <a:rPr lang="en-US" dirty="0"/>
              <a:t>of </a:t>
            </a:r>
            <a:r>
              <a:rPr lang="en-US" dirty="0" smtClean="0"/>
              <a:t>Missouri</a:t>
            </a:r>
          </a:p>
          <a:p>
            <a:pPr marL="0" lvl="1"/>
            <a:r>
              <a:rPr lang="en-US" dirty="0" smtClean="0"/>
              <a:t>University </a:t>
            </a:r>
            <a:r>
              <a:rPr lang="en-US" dirty="0"/>
              <a:t>of </a:t>
            </a:r>
            <a:r>
              <a:rPr lang="en-US" dirty="0" smtClean="0"/>
              <a:t>Nevada</a:t>
            </a:r>
          </a:p>
          <a:p>
            <a:pPr marL="0" lvl="1"/>
            <a:r>
              <a:rPr lang="en-US" dirty="0" smtClean="0"/>
              <a:t>University </a:t>
            </a:r>
            <a:r>
              <a:rPr lang="en-US" dirty="0"/>
              <a:t>of </a:t>
            </a:r>
            <a:r>
              <a:rPr lang="en-US" dirty="0" smtClean="0"/>
              <a:t>Alaska</a:t>
            </a:r>
          </a:p>
          <a:p>
            <a:pPr marL="0" lvl="1"/>
            <a:r>
              <a:rPr lang="en-US" dirty="0" smtClean="0"/>
              <a:t>University </a:t>
            </a:r>
            <a:r>
              <a:rPr lang="en-US" dirty="0"/>
              <a:t>of </a:t>
            </a:r>
            <a:r>
              <a:rPr lang="en-US" dirty="0" smtClean="0"/>
              <a:t>Wisconsin</a:t>
            </a:r>
          </a:p>
          <a:p>
            <a:pPr marL="0" lvl="1"/>
            <a:r>
              <a:rPr lang="en-US" dirty="0" smtClean="0"/>
              <a:t>Baylor </a:t>
            </a:r>
            <a:r>
              <a:rPr lang="en-US" dirty="0"/>
              <a:t>College of Med (where Roger Zoorob moved to</a:t>
            </a:r>
            <a:r>
              <a:rPr lang="en-US" dirty="0" smtClean="0"/>
              <a:t>)</a:t>
            </a:r>
          </a:p>
          <a:p>
            <a:pPr marL="0" lvl="1"/>
            <a:r>
              <a:rPr lang="en-US" dirty="0" smtClean="0"/>
              <a:t>University </a:t>
            </a:r>
            <a:r>
              <a:rPr lang="en-US" dirty="0"/>
              <a:t>of </a:t>
            </a:r>
            <a:r>
              <a:rPr lang="en-US" dirty="0" err="1"/>
              <a:t>Calif</a:t>
            </a:r>
            <a:r>
              <a:rPr lang="en-US" dirty="0"/>
              <a:t>, San Diego (Ken Jones, Tina Chambers)</a:t>
            </a:r>
          </a:p>
          <a:p>
            <a:endParaRPr lang="en-US" baseline="0" dirty="0" smtClean="0"/>
          </a:p>
          <a:p>
            <a:r>
              <a:rPr lang="en-US" baseline="0" dirty="0" smtClean="0"/>
              <a:t>Five New CDC funded National Partners</a:t>
            </a:r>
          </a:p>
          <a:p>
            <a:endParaRPr lang="en-US" dirty="0" smtClean="0"/>
          </a:p>
          <a:p>
            <a:r>
              <a:rPr lang="en-US" dirty="0" smtClean="0"/>
              <a:t>Two </a:t>
            </a:r>
            <a:r>
              <a:rPr lang="en-US" dirty="0"/>
              <a:t>medical societies (ACOG and AAP</a:t>
            </a:r>
            <a:r>
              <a:rPr lang="en-US" dirty="0" smtClean="0"/>
              <a:t>)</a:t>
            </a:r>
          </a:p>
          <a:p>
            <a:endParaRPr lang="en-US" dirty="0" smtClean="0"/>
          </a:p>
          <a:p>
            <a:r>
              <a:rPr lang="en-US" dirty="0" smtClean="0"/>
              <a:t>Two </a:t>
            </a:r>
            <a:r>
              <a:rPr lang="en-US" dirty="0"/>
              <a:t>universities (UT-Austin will coordinate with social </a:t>
            </a:r>
            <a:r>
              <a:rPr lang="en-US" dirty="0" smtClean="0"/>
              <a:t>workers</a:t>
            </a:r>
          </a:p>
          <a:p>
            <a:r>
              <a:rPr lang="en-US" dirty="0" err="1" smtClean="0"/>
              <a:t>Univ</a:t>
            </a:r>
            <a:r>
              <a:rPr lang="en-US" dirty="0" smtClean="0"/>
              <a:t> </a:t>
            </a:r>
            <a:r>
              <a:rPr lang="en-US" dirty="0"/>
              <a:t>of Pittsburgh’s School of Nursing will coordinate work with </a:t>
            </a:r>
            <a:r>
              <a:rPr lang="en-US" dirty="0" smtClean="0"/>
              <a:t>nurses.</a:t>
            </a:r>
          </a:p>
          <a:p>
            <a:endParaRPr lang="en-US" dirty="0"/>
          </a:p>
          <a:p>
            <a:r>
              <a:rPr lang="en-US" dirty="0" smtClean="0"/>
              <a:t>NOFAS </a:t>
            </a:r>
            <a:r>
              <a:rPr lang="en-US" dirty="0"/>
              <a:t>under component 2 of the national partners cooperative agreement (DD14-1403).</a:t>
            </a:r>
          </a:p>
          <a:p>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35</a:t>
            </a:fld>
            <a:endParaRPr lang="en-US"/>
          </a:p>
        </p:txBody>
      </p:sp>
    </p:spTree>
    <p:extLst>
      <p:ext uri="{BB962C8B-B14F-4D97-AF65-F5344CB8AC3E}">
        <p14:creationId xmlns:p14="http://schemas.microsoft.com/office/powerpoint/2010/main" val="728978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37</a:t>
            </a:fld>
            <a:endParaRPr lang="en-US"/>
          </a:p>
        </p:txBody>
      </p:sp>
    </p:spTree>
    <p:extLst>
      <p:ext uri="{BB962C8B-B14F-4D97-AF65-F5344CB8AC3E}">
        <p14:creationId xmlns:p14="http://schemas.microsoft.com/office/powerpoint/2010/main" val="1744963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Step Up was</a:t>
            </a:r>
            <a:r>
              <a:rPr lang="en-US" baseline="0" dirty="0" smtClean="0"/>
              <a:t> a six week program for youth and their caregivers focused on ways to help the youth quit or reduce their drinking. 54 enrolled in the study, those youth in the intervention program did show reduction in alcohol use at the end of the intervention, but was not sustained 3 months later. Youth reported alcohol use but compared to parent report of alcohol use, was much higher. Parents clearly did not know about the youth and their alcohol use.</a:t>
            </a:r>
          </a:p>
          <a:p>
            <a:endParaRPr lang="en-US" baseline="0" dirty="0" smtClean="0"/>
          </a:p>
          <a:p>
            <a:r>
              <a:rPr lang="en-US" baseline="0" dirty="0" smtClean="0"/>
              <a:t>Partners for Success study was a six month home-based therapy and mentor program. Therapist met with family and youth every other week using a manual designed specifically for the study to help youth and family address maladaptive behaviors (bullying, not attending school, problems with peers, employment issues). At end of intervention and at three months out:</a:t>
            </a:r>
          </a:p>
          <a:p>
            <a:endParaRPr lang="en-US" baseline="0" dirty="0" smtClean="0"/>
          </a:p>
          <a:p>
            <a:r>
              <a:rPr lang="en-US" dirty="0"/>
              <a:t>PFS Youth/Young Adult did improve somewhat or remained stable over time with the intervention but were not significantly different than controls</a:t>
            </a:r>
            <a:r>
              <a:rPr lang="en-US" dirty="0" smtClean="0"/>
              <a:t>.</a:t>
            </a:r>
          </a:p>
          <a:p>
            <a:endParaRPr lang="en-US" dirty="0"/>
          </a:p>
          <a:p>
            <a:r>
              <a:rPr lang="en-US" dirty="0"/>
              <a:t>PFS parents remained stable in terms of their ability to manage the child’s behavior.</a:t>
            </a:r>
          </a:p>
          <a:p>
            <a:endParaRPr lang="en-US" dirty="0"/>
          </a:p>
          <a:p>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38</a:t>
            </a:fld>
            <a:endParaRPr lang="en-US"/>
          </a:p>
        </p:txBody>
      </p:sp>
    </p:spTree>
    <p:extLst>
      <p:ext uri="{BB962C8B-B14F-4D97-AF65-F5344CB8AC3E}">
        <p14:creationId xmlns:p14="http://schemas.microsoft.com/office/powerpoint/2010/main" val="595909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a:t>
            </a:r>
            <a:r>
              <a:rPr lang="en-US" baseline="0" dirty="0" smtClean="0"/>
              <a:t> </a:t>
            </a:r>
            <a:r>
              <a:rPr lang="en-US" baseline="0" dirty="0" err="1" smtClean="0"/>
              <a:t>Klintsova</a:t>
            </a:r>
            <a:r>
              <a:rPr lang="en-US" baseline="0" dirty="0" smtClean="0"/>
              <a:t> is a neuroscientist at the University of Delaware whose research is focused on FAS/FASD.</a:t>
            </a:r>
          </a:p>
          <a:p>
            <a:r>
              <a:rPr lang="en-US" baseline="0" dirty="0" smtClean="0"/>
              <a:t>We had her to come and speak at a conference in Kansas City this past March. Her research since</a:t>
            </a:r>
            <a:r>
              <a:rPr lang="en-US" dirty="0" smtClean="0"/>
              <a:t> 1995 has focused on using rat modeling to  understand the extent of the damage alcohol can cause and whether an intervention—in particular, providing a stimulating environment—may help to improve the damage occurring before birth. In her work, she looks at the motor abilities and memory of alcohol-exposed rats and then at the cellular and sub-cellular levels to see if the stimulating environment  improves the neuron connections in the brain.</a:t>
            </a:r>
            <a:endParaRPr lang="en-US" baseline="0" dirty="0" smtClean="0"/>
          </a:p>
          <a:p>
            <a:endParaRPr lang="en-US" dirty="0" smtClean="0"/>
          </a:p>
          <a:p>
            <a:r>
              <a:rPr lang="en-US" dirty="0" smtClean="0"/>
              <a:t>Dietary supplementation</a:t>
            </a:r>
            <a:r>
              <a:rPr lang="en-US" baseline="0" dirty="0" smtClean="0"/>
              <a:t> with choline may decrease hyperactivity and improve spatial and working memory in rats exposed to alcohol during development. So far the choline supplementation has been shown to be most effective in the hippocampus region of the brain.</a:t>
            </a:r>
          </a:p>
          <a:p>
            <a:endParaRPr lang="en-US" dirty="0"/>
          </a:p>
          <a:p>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39</a:t>
            </a:fld>
            <a:endParaRPr lang="en-US"/>
          </a:p>
        </p:txBody>
      </p:sp>
    </p:spTree>
    <p:extLst>
      <p:ext uri="{BB962C8B-B14F-4D97-AF65-F5344CB8AC3E}">
        <p14:creationId xmlns:p14="http://schemas.microsoft.com/office/powerpoint/2010/main" val="3311857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 </a:t>
            </a:r>
            <a:r>
              <a:rPr lang="en-US" dirty="0" err="1" smtClean="0"/>
              <a:t>Klintsova</a:t>
            </a:r>
            <a:r>
              <a:rPr lang="en-US" baseline="0" dirty="0" smtClean="0"/>
              <a:t> March 2014 Talk</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40</a:t>
            </a:fld>
            <a:endParaRPr lang="en-US"/>
          </a:p>
        </p:txBody>
      </p:sp>
    </p:spTree>
    <p:extLst>
      <p:ext uri="{BB962C8B-B14F-4D97-AF65-F5344CB8AC3E}">
        <p14:creationId xmlns:p14="http://schemas.microsoft.com/office/powerpoint/2010/main" val="3734679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 </a:t>
            </a:r>
            <a:r>
              <a:rPr lang="en-US" dirty="0" err="1" smtClean="0"/>
              <a:t>Klintsova</a:t>
            </a:r>
            <a:r>
              <a:rPr lang="en-US" baseline="0" dirty="0" smtClean="0"/>
              <a:t> Talk March 2014</a:t>
            </a:r>
          </a:p>
          <a:p>
            <a:r>
              <a:rPr lang="en-US" baseline="0" dirty="0" smtClean="0"/>
              <a:t>Picture of rats in multi-level housing and with lots of toys and stimulating activities.</a:t>
            </a:r>
          </a:p>
          <a:p>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41</a:t>
            </a:fld>
            <a:endParaRPr lang="en-US"/>
          </a:p>
        </p:txBody>
      </p:sp>
    </p:spTree>
    <p:extLst>
      <p:ext uri="{BB962C8B-B14F-4D97-AF65-F5344CB8AC3E}">
        <p14:creationId xmlns:p14="http://schemas.microsoft.com/office/powerpoint/2010/main" val="4206131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42</a:t>
            </a:fld>
            <a:endParaRPr lang="en-US"/>
          </a:p>
        </p:txBody>
      </p:sp>
    </p:spTree>
    <p:extLst>
      <p:ext uri="{BB962C8B-B14F-4D97-AF65-F5344CB8AC3E}">
        <p14:creationId xmlns:p14="http://schemas.microsoft.com/office/powerpoint/2010/main" val="302798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representation of the prominent facial characteristics that are commonly associated with fetal alcohol exposure.</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4</a:t>
            </a:fld>
            <a:endParaRPr lang="en-US"/>
          </a:p>
        </p:txBody>
      </p:sp>
    </p:spTree>
    <p:extLst>
      <p:ext uri="{BB962C8B-B14F-4D97-AF65-F5344CB8AC3E}">
        <p14:creationId xmlns:p14="http://schemas.microsoft.com/office/powerpoint/2010/main" val="4234995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43</a:t>
            </a:fld>
            <a:endParaRPr lang="en-US"/>
          </a:p>
        </p:txBody>
      </p:sp>
    </p:spTree>
    <p:extLst>
      <p:ext uri="{BB962C8B-B14F-4D97-AF65-F5344CB8AC3E}">
        <p14:creationId xmlns:p14="http://schemas.microsoft.com/office/powerpoint/2010/main" val="18736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5</a:t>
            </a:fld>
            <a:endParaRPr lang="en-US"/>
          </a:p>
        </p:txBody>
      </p:sp>
    </p:spTree>
    <p:extLst>
      <p:ext uri="{BB962C8B-B14F-4D97-AF65-F5344CB8AC3E}">
        <p14:creationId xmlns:p14="http://schemas.microsoft.com/office/powerpoint/2010/main" val="245063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16EAD-B2B0-459F-9748-58E24FAB8AB1}" type="slidenum">
              <a:rPr lang="en-US"/>
              <a:pPr/>
              <a:t>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sz="1300" dirty="0"/>
              <a:t>These photos show the development of individuals diagnosed with fetal alcohol syndrome from infancy/early childhood to young adulthood.  Even though FAS facial features may be apparent in early childhood, they may minimize or disappear later in life. These changes can make it difficult to diagnose FAS in </a:t>
            </a:r>
            <a:r>
              <a:rPr lang="en-US" sz="1300" dirty="0" err="1"/>
              <a:t>postpubescent</a:t>
            </a:r>
            <a:r>
              <a:rPr lang="en-US" sz="1300" dirty="0"/>
              <a:t> patients.</a:t>
            </a:r>
          </a:p>
          <a:p>
            <a:endParaRPr lang="en-US" sz="1300" dirty="0"/>
          </a:p>
          <a:p>
            <a:r>
              <a:rPr lang="en-US" sz="1300" dirty="0"/>
              <a:t>1.	Row one shows a patient who was diagnosed with FAS as a newborn and at ages 5, 10, and 14 years.  He has been growth deficient and </a:t>
            </a:r>
            <a:r>
              <a:rPr lang="en-US" sz="1300" dirty="0" err="1"/>
              <a:t>microcephalic</a:t>
            </a:r>
            <a:r>
              <a:rPr lang="en-US" sz="1300" dirty="0"/>
              <a:t> throughout his life.  As he has aged, his nose has shown considerable relative growth, resulting in a high, wide nasal bridge.  His </a:t>
            </a:r>
            <a:r>
              <a:rPr lang="en-US" sz="1300" dirty="0" err="1"/>
              <a:t>philtrum</a:t>
            </a:r>
            <a:r>
              <a:rPr lang="en-US" sz="1300" dirty="0"/>
              <a:t> has remained smooth.  </a:t>
            </a:r>
          </a:p>
          <a:p>
            <a:r>
              <a:rPr lang="en-US" sz="1300" dirty="0"/>
              <a:t>2. 	Row two shows an adolescent girl as a newborn, at 9 months, and at 4 and 14 years of age. She was diagnosed with FAS at birth, with later intellectual functioning in the borderline range.  Although her facial features are gradually maturing, she still has small palpebral fissures; a relatively long, smooth </a:t>
            </a:r>
            <a:r>
              <a:rPr lang="en-US" sz="1300" dirty="0" err="1"/>
              <a:t>philtrum</a:t>
            </a:r>
            <a:r>
              <a:rPr lang="en-US" sz="1300" dirty="0"/>
              <a:t>; and a narrow upper lip.</a:t>
            </a:r>
          </a:p>
          <a:p>
            <a:r>
              <a:rPr lang="en-US" sz="1300" dirty="0"/>
              <a:t>3. 	The third row shows a woman whose condition was diagnosed as FAS at 4 years of age. Photographs also show her at 9, 13, and 19 years. She has an IQ level of 85-90. Her early FAS facial manifestations have evolved into a fairly normal facial phenotype in adult life.  At 19, her head circumference was below the 1st percentile, her height was below the 5th percentile, and her weight was around the 10th percentile.</a:t>
            </a:r>
            <a:r>
              <a:rPr lang="en-US" sz="1400" dirty="0"/>
              <a:t> </a:t>
            </a:r>
          </a:p>
          <a:p>
            <a:endParaRPr lang="en-US" sz="1400" dirty="0"/>
          </a:p>
          <a:p>
            <a:r>
              <a:rPr lang="en-US" dirty="0"/>
              <a:t>	[Source:  </a:t>
            </a:r>
            <a:r>
              <a:rPr lang="en-US" dirty="0" err="1"/>
              <a:t>Streissguth</a:t>
            </a:r>
            <a:r>
              <a:rPr lang="en-US" dirty="0"/>
              <a:t> AP, </a:t>
            </a:r>
            <a:r>
              <a:rPr lang="en-US" dirty="0" err="1"/>
              <a:t>Aase</a:t>
            </a:r>
            <a:r>
              <a:rPr lang="en-US" dirty="0"/>
              <a:t> JM, </a:t>
            </a:r>
            <a:r>
              <a:rPr lang="en-US" dirty="0" err="1"/>
              <a:t>Clarren</a:t>
            </a:r>
            <a:r>
              <a:rPr lang="en-US" dirty="0"/>
              <a:t> SK, </a:t>
            </a:r>
            <a:r>
              <a:rPr lang="en-US" dirty="0" err="1"/>
              <a:t>Randles</a:t>
            </a:r>
            <a:r>
              <a:rPr lang="en-US" dirty="0"/>
              <a:t> SP, </a:t>
            </a:r>
            <a:r>
              <a:rPr lang="en-US" dirty="0" err="1"/>
              <a:t>LaDue</a:t>
            </a:r>
            <a:r>
              <a:rPr lang="en-US" dirty="0"/>
              <a:t> RA, Smith DF.  Fetal alcohol syndrome in adolescents and adults. </a:t>
            </a:r>
            <a:r>
              <a:rPr lang="en-US" i="1" dirty="0"/>
              <a:t>JAMA. </a:t>
            </a:r>
            <a:r>
              <a:rPr lang="en-US" dirty="0"/>
              <a:t>1991;265(15):1961-67; also in </a:t>
            </a:r>
            <a:r>
              <a:rPr lang="en-US" dirty="0" err="1"/>
              <a:t>Striessguth</a:t>
            </a:r>
            <a:r>
              <a:rPr lang="en-US" dirty="0"/>
              <a:t> AP. A long-term perspective of FAS. </a:t>
            </a:r>
            <a:r>
              <a:rPr lang="en-US" i="1" dirty="0"/>
              <a:t>Alcohol Health &amp; Res World. </a:t>
            </a:r>
            <a:r>
              <a:rPr lang="en-US" dirty="0"/>
              <a:t>1994;18(1):74-81.]</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a:buFontTx/>
              <a:buChar char="•"/>
            </a:pPr>
            <a:r>
              <a:rPr lang="en-US" dirty="0" smtClean="0"/>
              <a:t>Fetal alcohol syndrome is the most common cause of mental retardation in the Western world, and is entirely preventable.  It is clearly more common than such well known conditions as Down syndrome (trisomy 21), cleft lip with or without cleft palate and neural tube defects.  Unfortunately screening and preventive measures for FAS lag behind these other conditions.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4F774E-9AEE-4C90-A031-D5A8E94BCD5D}" type="slidenum">
              <a:rPr lang="en-US" smtClean="0"/>
              <a:t>8</a:t>
            </a:fld>
            <a:endParaRPr lang="en-US"/>
          </a:p>
        </p:txBody>
      </p:sp>
    </p:spTree>
    <p:extLst>
      <p:ext uri="{BB962C8B-B14F-4D97-AF65-F5344CB8AC3E}">
        <p14:creationId xmlns:p14="http://schemas.microsoft.com/office/powerpoint/2010/main" val="81476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collects data from individuals annually on a particular set of health behaviors, one of which is alcohol use. The data set is known as the Behavioral Risk Factor Surveillance System or BRFSS for short.</a:t>
            </a:r>
            <a:endParaRPr lang="en-US" dirty="0"/>
          </a:p>
        </p:txBody>
      </p:sp>
      <p:sp>
        <p:nvSpPr>
          <p:cNvPr id="4" name="Slide Number Placeholder 3"/>
          <p:cNvSpPr>
            <a:spLocks noGrp="1"/>
          </p:cNvSpPr>
          <p:nvPr>
            <p:ph type="sldNum" sz="quarter" idx="10"/>
          </p:nvPr>
        </p:nvSpPr>
        <p:spPr/>
        <p:txBody>
          <a:bodyPr/>
          <a:lstStyle/>
          <a:p>
            <a:fld id="{A44F774E-9AEE-4C90-A031-D5A8E94BCD5D}" type="slidenum">
              <a:rPr lang="en-US" smtClean="0"/>
              <a:t>9</a:t>
            </a:fld>
            <a:endParaRPr lang="en-US"/>
          </a:p>
        </p:txBody>
      </p:sp>
    </p:spTree>
    <p:extLst>
      <p:ext uri="{BB962C8B-B14F-4D97-AF65-F5344CB8AC3E}">
        <p14:creationId xmlns:p14="http://schemas.microsoft.com/office/powerpoint/2010/main" val="92102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4D42E66-87F8-4B8D-B305-97E4F2E5AA34}" type="datetime1">
              <a:rPr lang="en-US" smtClean="0"/>
              <a:t>9/24/2014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30438B4-86BD-4EC9-9606-D107114AA9DA}"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AEF5D5-6210-4D7E-8415-D6B99102E8F3}" type="datetime1">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438B4-86BD-4EC9-9606-D107114AA9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23BA10-C4E5-44F5-807D-DD8EEEB215A1}" type="datetime1">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438B4-86BD-4EC9-9606-D107114AA9D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D7851B6-98E7-47B2-9F83-32AF52123084}" type="datetimeFigureOut">
              <a:rPr lang="en-US" smtClean="0">
                <a:solidFill>
                  <a:prstClr val="white">
                    <a:tint val="95000"/>
                  </a:prstClr>
                </a:solidFill>
              </a:rPr>
              <a:pPr/>
              <a:t>9/24/2014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CBA1899-0A2D-4D3D-8030-696937DACFF8}"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243333786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95426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7851B6-98E7-47B2-9F83-32AF52123084}" type="datetimeFigureOut">
              <a:rPr lang="en-US" smtClean="0">
                <a:solidFill>
                  <a:prstClr val="white">
                    <a:tint val="95000"/>
                  </a:prstClr>
                </a:solidFill>
              </a:rPr>
              <a:pPr/>
              <a:t>9/24/2014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CBA1899-0A2D-4D3D-8030-696937DACFF8}"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6594347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4451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658071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64136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4701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252072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A927CD-FEB8-49CA-A4FF-A122A8936F1C}" type="datetime1">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438B4-86BD-4EC9-9606-D107114AA9D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28665591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9482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42515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0500"/>
            <a:ext cx="6629400" cy="15271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24000" y="1905000"/>
            <a:ext cx="7010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2087410-A7D9-49EB-8EFA-BB3F5F60B5C0}"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220086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90500"/>
            <a:ext cx="6629400" cy="1527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905000"/>
            <a:ext cx="7010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E1E878A-03B5-4CC3-8F7C-99B29E1AFA5F}"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96595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95BC69-4E14-43BA-BF13-28A60EF1861C}" type="slidenum">
              <a:rPr lang="en-US"/>
              <a:pPr>
                <a:defRPr/>
              </a:pPr>
              <a:t>‹#›</a:t>
            </a:fld>
            <a:endParaRPr lang="en-US"/>
          </a:p>
        </p:txBody>
      </p:sp>
    </p:spTree>
    <p:extLst>
      <p:ext uri="{BB962C8B-B14F-4D97-AF65-F5344CB8AC3E}">
        <p14:creationId xmlns:p14="http://schemas.microsoft.com/office/powerpoint/2010/main" val="2146592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79F3F0-E411-4DC9-8DA8-9D8400A25680}" type="slidenum">
              <a:rPr lang="en-US"/>
              <a:pPr>
                <a:defRPr/>
              </a:pPr>
              <a:t>‹#›</a:t>
            </a:fld>
            <a:endParaRPr lang="en-US"/>
          </a:p>
        </p:txBody>
      </p:sp>
    </p:spTree>
    <p:extLst>
      <p:ext uri="{BB962C8B-B14F-4D97-AF65-F5344CB8AC3E}">
        <p14:creationId xmlns:p14="http://schemas.microsoft.com/office/powerpoint/2010/main" val="631149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A586952D-C4E4-4E55-944F-EC4F7B495F51}" type="slidenum">
              <a:rPr lang="en-US"/>
              <a:pPr>
                <a:defRPr/>
              </a:pPr>
              <a:t>‹#›</a:t>
            </a:fld>
            <a:endParaRPr lang="en-US"/>
          </a:p>
        </p:txBody>
      </p:sp>
    </p:spTree>
    <p:extLst>
      <p:ext uri="{BB962C8B-B14F-4D97-AF65-F5344CB8AC3E}">
        <p14:creationId xmlns:p14="http://schemas.microsoft.com/office/powerpoint/2010/main" val="943142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9F3504E-2EF7-495E-90BE-21E90071DDB8}" type="slidenum">
              <a:rPr lang="en-US"/>
              <a:pPr>
                <a:defRPr/>
              </a:pPr>
              <a:t>‹#›</a:t>
            </a:fld>
            <a:endParaRPr lang="en-US"/>
          </a:p>
        </p:txBody>
      </p:sp>
    </p:spTree>
    <p:extLst>
      <p:ext uri="{BB962C8B-B14F-4D97-AF65-F5344CB8AC3E}">
        <p14:creationId xmlns:p14="http://schemas.microsoft.com/office/powerpoint/2010/main" val="617529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CB2B6792-F48B-48EE-9D18-EA4922498A1C}" type="slidenum">
              <a:rPr lang="en-US"/>
              <a:pPr>
                <a:defRPr/>
              </a:pPr>
              <a:t>‹#›</a:t>
            </a:fld>
            <a:endParaRPr lang="en-US"/>
          </a:p>
        </p:txBody>
      </p:sp>
    </p:spTree>
    <p:extLst>
      <p:ext uri="{BB962C8B-B14F-4D97-AF65-F5344CB8AC3E}">
        <p14:creationId xmlns:p14="http://schemas.microsoft.com/office/powerpoint/2010/main" val="196938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2651C0-7F6B-439E-9E64-969285E7B600}" type="datetime1">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0438B4-86BD-4EC9-9606-D107114AA9DA}"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8CB9A0-FE12-44B5-80F8-21900F6BDE92}" type="slidenum">
              <a:rPr lang="en-US"/>
              <a:pPr>
                <a:defRPr/>
              </a:pPr>
              <a:t>‹#›</a:t>
            </a:fld>
            <a:endParaRPr lang="en-US"/>
          </a:p>
        </p:txBody>
      </p:sp>
    </p:spTree>
    <p:extLst>
      <p:ext uri="{BB962C8B-B14F-4D97-AF65-F5344CB8AC3E}">
        <p14:creationId xmlns:p14="http://schemas.microsoft.com/office/powerpoint/2010/main" val="1294909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CAAD33D-DEBF-4E86-AEB8-C0A4DC355275}" type="slidenum">
              <a:rPr lang="en-US"/>
              <a:pPr>
                <a:defRPr/>
              </a:pPr>
              <a:t>‹#›</a:t>
            </a:fld>
            <a:endParaRPr lang="en-US"/>
          </a:p>
        </p:txBody>
      </p:sp>
    </p:spTree>
    <p:extLst>
      <p:ext uri="{BB962C8B-B14F-4D97-AF65-F5344CB8AC3E}">
        <p14:creationId xmlns:p14="http://schemas.microsoft.com/office/powerpoint/2010/main" val="1890027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6CC0D4-6CD8-4AC6-8DE9-12F9F024072D}" type="slidenum">
              <a:rPr lang="en-US"/>
              <a:pPr>
                <a:defRPr/>
              </a:pPr>
              <a:t>‹#›</a:t>
            </a:fld>
            <a:endParaRPr lang="en-US"/>
          </a:p>
        </p:txBody>
      </p:sp>
    </p:spTree>
    <p:extLst>
      <p:ext uri="{BB962C8B-B14F-4D97-AF65-F5344CB8AC3E}">
        <p14:creationId xmlns:p14="http://schemas.microsoft.com/office/powerpoint/2010/main" val="1259102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6CE747-C905-4B4D-8D31-52C733A6E378}" type="slidenum">
              <a:rPr lang="en-US"/>
              <a:pPr>
                <a:defRPr/>
              </a:pPr>
              <a:t>‹#›</a:t>
            </a:fld>
            <a:endParaRPr lang="en-US"/>
          </a:p>
        </p:txBody>
      </p:sp>
    </p:spTree>
    <p:extLst>
      <p:ext uri="{BB962C8B-B14F-4D97-AF65-F5344CB8AC3E}">
        <p14:creationId xmlns:p14="http://schemas.microsoft.com/office/powerpoint/2010/main" val="2530942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8880D5-321D-4283-B8D4-C01583FCD0DF}" type="slidenum">
              <a:rPr lang="en-US"/>
              <a:pPr>
                <a:defRPr/>
              </a:pPr>
              <a:t>‹#›</a:t>
            </a:fld>
            <a:endParaRPr lang="en-US"/>
          </a:p>
        </p:txBody>
      </p:sp>
    </p:spTree>
    <p:extLst>
      <p:ext uri="{BB962C8B-B14F-4D97-AF65-F5344CB8AC3E}">
        <p14:creationId xmlns:p14="http://schemas.microsoft.com/office/powerpoint/2010/main" val="368913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737EF3-41FE-40B4-8FA8-A7FF49E1AF80}" type="slidenum">
              <a:rPr lang="en-US"/>
              <a:pPr>
                <a:defRPr/>
              </a:pPr>
              <a:t>‹#›</a:t>
            </a:fld>
            <a:endParaRPr lang="en-US"/>
          </a:p>
        </p:txBody>
      </p:sp>
    </p:spTree>
    <p:extLst>
      <p:ext uri="{BB962C8B-B14F-4D97-AF65-F5344CB8AC3E}">
        <p14:creationId xmlns:p14="http://schemas.microsoft.com/office/powerpoint/2010/main" val="27513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D74002-97E4-42A6-A7EF-70393BBC23D3}" type="datetime1">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0438B4-86BD-4EC9-9606-D107114AA9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1E3783-E8E5-412D-999D-599CA81DCB1D}" type="datetime1">
              <a:rPr lang="en-US" smtClean="0"/>
              <a:t>9/24/2014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30438B4-86BD-4EC9-9606-D107114AA9DA}"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7F1F10A-5D4B-409D-A94E-94888826B3DB}" type="datetime1">
              <a:rPr lang="en-US" smtClean="0"/>
              <a:t>9/24/2014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0438B4-86BD-4EC9-9606-D107114AA9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F834069-12F6-46D7-8A29-4DB30D48BF12}" type="datetime1">
              <a:rPr lang="en-US" smtClean="0"/>
              <a:t>9/24/2014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0438B4-86BD-4EC9-9606-D107114AA9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45C322-8E97-4495-9B07-BD3FDB50702D}" type="datetime1">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0438B4-86BD-4EC9-9606-D107114AA9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2276DAA-A3F7-41E9-8283-9CCB1A64E426}" type="datetime1">
              <a:rPr lang="en-US" smtClean="0"/>
              <a:t>9/24/2014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30438B4-86BD-4EC9-9606-D107114AA9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06334AE-AEB6-4EE3-A07B-D91848D45C50}" type="datetime1">
              <a:rPr lang="en-US" smtClean="0"/>
              <a:t>9/24/2014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30438B4-86BD-4EC9-9606-D107114AA9D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D7851B6-98E7-47B2-9F83-32AF52123084}" type="datetimeFigureOut">
              <a:rPr lang="en-US" smtClean="0">
                <a:solidFill>
                  <a:prstClr val="black">
                    <a:tint val="95000"/>
                  </a:prstClr>
                </a:solidFill>
              </a:rPr>
              <a:pPr/>
              <a:t>9/24/2014</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CBA1899-0A2D-4D3D-8030-696937DACFF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319079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ea typeface="ＭＳ Ｐゴシック" charset="0"/>
                <a:cs typeface="ＭＳ Ｐゴシック" charset="0"/>
              </a:defRPr>
            </a:lvl1pPr>
          </a:lstStyle>
          <a:p>
            <a:pPr eaLnBrk="0" fontAlgn="base" hangingPunct="0">
              <a:spcBef>
                <a:spcPct val="0"/>
              </a:spcBef>
              <a:spcAft>
                <a:spcPct val="0"/>
              </a:spcAft>
              <a:defRPr/>
            </a:pPr>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ea typeface="ＭＳ Ｐゴシック" charset="0"/>
                <a:cs typeface="ＭＳ Ｐゴシック" charset="0"/>
              </a:defRPr>
            </a:lvl1pPr>
          </a:lstStyle>
          <a:p>
            <a:pPr eaLnBrk="0" fontAlgn="base" hangingPunct="0">
              <a:spcBef>
                <a:spcPct val="0"/>
              </a:spcBef>
              <a:spcAft>
                <a:spcPct val="0"/>
              </a:spcAft>
              <a:defRPr/>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smtClean="0">
                <a:solidFill>
                  <a:srgbClr val="595959"/>
                </a:solidFill>
                <a:latin typeface="Century Gothic" pitchFamily="34" charset="0"/>
              </a:defRPr>
            </a:lvl1pPr>
          </a:lstStyle>
          <a:p>
            <a:pPr eaLnBrk="0" fontAlgn="base" hangingPunct="0">
              <a:spcBef>
                <a:spcPct val="0"/>
              </a:spcBef>
              <a:spcAft>
                <a:spcPct val="0"/>
              </a:spcAft>
              <a:defRPr/>
            </a:pPr>
            <a:fld id="{88DBD3EF-A6AF-4E1F-996E-42606F75D379}" type="slidenum">
              <a:rPr lang="en-US">
                <a:ea typeface="ＭＳ Ｐゴシック" pitchFamily="34" charset="-128"/>
              </a:rPr>
              <a:pPr eaLnBrk="0" fontAlgn="base" hangingPunct="0">
                <a:spcBef>
                  <a:spcPct val="0"/>
                </a:spcBef>
                <a:spcAft>
                  <a:spcPct val="0"/>
                </a:spcAft>
                <a:defRPr/>
              </a:pPr>
              <a:t>‹#›</a:t>
            </a:fld>
            <a:endParaRPr lang="en-US">
              <a:ea typeface="ＭＳ Ｐゴシック" pitchFamily="34" charset="-128"/>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9905947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pitchFamily="34" charset="-128"/>
          <a:cs typeface="+mj-cs"/>
        </a:defRPr>
      </a:lvl1pPr>
      <a:lvl2pPr algn="ctr" rtl="0" eaLnBrk="0" fontAlgn="base" hangingPunct="0">
        <a:lnSpc>
          <a:spcPts val="5800"/>
        </a:lnSpc>
        <a:spcBef>
          <a:spcPct val="0"/>
        </a:spcBef>
        <a:spcAft>
          <a:spcPct val="0"/>
        </a:spcAft>
        <a:defRPr sz="5400">
          <a:solidFill>
            <a:schemeClr val="tx2"/>
          </a:solidFill>
          <a:latin typeface="Calibri" pitchFamily="34" charset="0"/>
          <a:ea typeface="ＭＳ Ｐゴシック" pitchFamily="34" charset="-128"/>
        </a:defRPr>
      </a:lvl2pPr>
      <a:lvl3pPr algn="ctr" rtl="0" eaLnBrk="0" fontAlgn="base" hangingPunct="0">
        <a:lnSpc>
          <a:spcPts val="5800"/>
        </a:lnSpc>
        <a:spcBef>
          <a:spcPct val="0"/>
        </a:spcBef>
        <a:spcAft>
          <a:spcPct val="0"/>
        </a:spcAft>
        <a:defRPr sz="5400">
          <a:solidFill>
            <a:schemeClr val="tx2"/>
          </a:solidFill>
          <a:latin typeface="Calibri" pitchFamily="34" charset="0"/>
          <a:ea typeface="ＭＳ Ｐゴシック" pitchFamily="34" charset="-128"/>
        </a:defRPr>
      </a:lvl3pPr>
      <a:lvl4pPr algn="ctr" rtl="0" eaLnBrk="0" fontAlgn="base" hangingPunct="0">
        <a:lnSpc>
          <a:spcPts val="5800"/>
        </a:lnSpc>
        <a:spcBef>
          <a:spcPct val="0"/>
        </a:spcBef>
        <a:spcAft>
          <a:spcPct val="0"/>
        </a:spcAft>
        <a:defRPr sz="5400">
          <a:solidFill>
            <a:schemeClr val="tx2"/>
          </a:solidFill>
          <a:latin typeface="Calibri" pitchFamily="34" charset="0"/>
          <a:ea typeface="ＭＳ Ｐゴシック" pitchFamily="34" charset="-128"/>
        </a:defRPr>
      </a:lvl4pPr>
      <a:lvl5pPr algn="ctr" rtl="0" eaLnBrk="0" fontAlgn="base" hangingPunct="0">
        <a:lnSpc>
          <a:spcPts val="5800"/>
        </a:lnSpc>
        <a:spcBef>
          <a:spcPct val="0"/>
        </a:spcBef>
        <a:spcAft>
          <a:spcPct val="0"/>
        </a:spcAft>
        <a:defRPr sz="5400">
          <a:solidFill>
            <a:schemeClr val="tx2"/>
          </a:solidFill>
          <a:latin typeface="Calibri" pitchFamily="34" charset="0"/>
          <a:ea typeface="ＭＳ Ｐゴシック" pitchFamily="34" charset="-128"/>
        </a:defRPr>
      </a:lvl5pPr>
      <a:lvl6pPr marL="457200" algn="ctr" rtl="0" fontAlgn="base">
        <a:lnSpc>
          <a:spcPts val="5800"/>
        </a:lnSpc>
        <a:spcBef>
          <a:spcPct val="0"/>
        </a:spcBef>
        <a:spcAft>
          <a:spcPct val="0"/>
        </a:spcAft>
        <a:defRPr sz="5400">
          <a:solidFill>
            <a:schemeClr val="tx2"/>
          </a:solidFill>
          <a:latin typeface="Calibri" pitchFamily="34" charset="0"/>
          <a:ea typeface="ＭＳ Ｐゴシック" pitchFamily="34" charset="-128"/>
        </a:defRPr>
      </a:lvl6pPr>
      <a:lvl7pPr marL="914400" algn="ctr" rtl="0" fontAlgn="base">
        <a:lnSpc>
          <a:spcPts val="5800"/>
        </a:lnSpc>
        <a:spcBef>
          <a:spcPct val="0"/>
        </a:spcBef>
        <a:spcAft>
          <a:spcPct val="0"/>
        </a:spcAft>
        <a:defRPr sz="5400">
          <a:solidFill>
            <a:schemeClr val="tx2"/>
          </a:solidFill>
          <a:latin typeface="Calibri" pitchFamily="34" charset="0"/>
          <a:ea typeface="ＭＳ Ｐゴシック" pitchFamily="34" charset="-128"/>
        </a:defRPr>
      </a:lvl7pPr>
      <a:lvl8pPr marL="1371600" algn="ctr" rtl="0" fontAlgn="base">
        <a:lnSpc>
          <a:spcPts val="5800"/>
        </a:lnSpc>
        <a:spcBef>
          <a:spcPct val="0"/>
        </a:spcBef>
        <a:spcAft>
          <a:spcPct val="0"/>
        </a:spcAft>
        <a:defRPr sz="5400">
          <a:solidFill>
            <a:schemeClr val="tx2"/>
          </a:solidFill>
          <a:latin typeface="Calibri" pitchFamily="34" charset="0"/>
          <a:ea typeface="ＭＳ Ｐゴシック" pitchFamily="34" charset="-128"/>
        </a:defRPr>
      </a:lvl8pPr>
      <a:lvl9pPr marL="1828800" algn="ctr" rtl="0" fontAlgn="base">
        <a:lnSpc>
          <a:spcPts val="5800"/>
        </a:lnSpc>
        <a:spcBef>
          <a:spcPct val="0"/>
        </a:spcBef>
        <a:spcAft>
          <a:spcPct val="0"/>
        </a:spcAft>
        <a:defRPr sz="5400">
          <a:solidFill>
            <a:schemeClr val="tx2"/>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ＭＳ Ｐゴシック" pitchFamily="34" charset="-128"/>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ＭＳ Ｐゴシック" pitchFamily="34" charset="-128"/>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ＭＳ Ｐゴシック" pitchFamily="34" charset="-128"/>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ＭＳ Ｐゴシック" pitchFamily="34" charset="-128"/>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ＭＳ Ｐゴシック" pitchFamily="34" charset="-128"/>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4800" y="6324600"/>
            <a:ext cx="2895600" cy="365125"/>
          </a:xfrm>
        </p:spPr>
        <p:txBody>
          <a:bodyPr/>
          <a:lstStyle/>
          <a:p>
            <a:endParaRPr lang="en-US" b="1" dirty="0"/>
          </a:p>
        </p:txBody>
      </p:sp>
      <p:sp>
        <p:nvSpPr>
          <p:cNvPr id="5" name="Slide Number Placeholder 4"/>
          <p:cNvSpPr>
            <a:spLocks noGrp="1"/>
          </p:cNvSpPr>
          <p:nvPr>
            <p:ph type="sldNum" sz="quarter" idx="12"/>
          </p:nvPr>
        </p:nvSpPr>
        <p:spPr/>
        <p:txBody>
          <a:bodyPr/>
          <a:lstStyle/>
          <a:p>
            <a:fld id="{F30438B4-86BD-4EC9-9606-D107114AA9DA}" type="slidenum">
              <a:rPr lang="en-US" smtClean="0"/>
              <a:t>1</a:t>
            </a:fld>
            <a:endParaRPr lang="en-US"/>
          </a:p>
        </p:txBody>
      </p:sp>
      <p:sp>
        <p:nvSpPr>
          <p:cNvPr id="2" name="Title 1"/>
          <p:cNvSpPr>
            <a:spLocks noGrp="1"/>
          </p:cNvSpPr>
          <p:nvPr>
            <p:ph type="ctrTitle"/>
          </p:nvPr>
        </p:nvSpPr>
        <p:spPr>
          <a:xfrm>
            <a:off x="685800" y="381000"/>
            <a:ext cx="8229600" cy="2660904"/>
          </a:xfrm>
        </p:spPr>
        <p:txBody>
          <a:bodyPr>
            <a:noAutofit/>
          </a:bodyPr>
          <a:lstStyle/>
          <a:p>
            <a:r>
              <a:rPr lang="en-US" sz="6000" dirty="0" smtClean="0">
                <a:solidFill>
                  <a:schemeClr val="accent4">
                    <a:lumMod val="60000"/>
                    <a:lumOff val="40000"/>
                  </a:schemeClr>
                </a:solidFill>
              </a:rPr>
              <a:t>Brave new world: after 40 years, what do we know about </a:t>
            </a:r>
            <a:r>
              <a:rPr lang="en-US" sz="6000" dirty="0" err="1" smtClean="0">
                <a:solidFill>
                  <a:schemeClr val="accent4">
                    <a:lumMod val="60000"/>
                    <a:lumOff val="40000"/>
                  </a:schemeClr>
                </a:solidFill>
              </a:rPr>
              <a:t>Fasd</a:t>
            </a:r>
            <a:endParaRPr lang="en-US" sz="6000" dirty="0">
              <a:solidFill>
                <a:schemeClr val="accent4">
                  <a:lumMod val="60000"/>
                  <a:lumOff val="40000"/>
                </a:schemeClr>
              </a:solidFill>
            </a:endParaRPr>
          </a:p>
        </p:txBody>
      </p:sp>
      <p:sp>
        <p:nvSpPr>
          <p:cNvPr id="3" name="Subtitle 2"/>
          <p:cNvSpPr>
            <a:spLocks noGrp="1"/>
          </p:cNvSpPr>
          <p:nvPr>
            <p:ph type="subTitle" idx="1"/>
          </p:nvPr>
        </p:nvSpPr>
        <p:spPr>
          <a:xfrm>
            <a:off x="533400" y="4495800"/>
            <a:ext cx="8001000" cy="1752600"/>
          </a:xfrm>
        </p:spPr>
        <p:txBody>
          <a:bodyPr>
            <a:normAutofit fontScale="92500" lnSpcReduction="20000"/>
          </a:bodyPr>
          <a:lstStyle/>
          <a:p>
            <a:r>
              <a:rPr lang="en-US" b="1" dirty="0" smtClean="0"/>
              <a:t>Leigh E. Tenkku </a:t>
            </a:r>
            <a:r>
              <a:rPr lang="en-US" b="1" dirty="0" err="1" smtClean="0"/>
              <a:t>Lepper</a:t>
            </a:r>
            <a:r>
              <a:rPr lang="en-US" b="1" dirty="0" smtClean="0"/>
              <a:t>, PhD, MPH, University of Missouri</a:t>
            </a:r>
          </a:p>
          <a:p>
            <a:r>
              <a:rPr lang="en-US" b="1" dirty="0" smtClean="0"/>
              <a:t>Associate Research Professor, School of Social Work and Public Health</a:t>
            </a:r>
            <a:endParaRPr lang="en-US" b="1" dirty="0"/>
          </a:p>
          <a:p>
            <a:r>
              <a:rPr lang="en-US" b="1" dirty="0" smtClean="0"/>
              <a:t>Principal Investigator: Midwest Regional FASD Training Center (MRFASTC)</a:t>
            </a:r>
          </a:p>
          <a:p>
            <a:r>
              <a:rPr lang="en-US" b="1" dirty="0" smtClean="0"/>
              <a:t>Principal Investigator: Mental and Reproductive Health FASD Practice Implementation Center (MRPIC</a:t>
            </a:r>
            <a:r>
              <a:rPr lang="en-US" b="1" dirty="0" smtClean="0"/>
              <a:t>)</a:t>
            </a:r>
          </a:p>
          <a:p>
            <a:r>
              <a:rPr lang="en-US" b="1" dirty="0" smtClean="0"/>
              <a:t>Quad Cities FASD Summit</a:t>
            </a:r>
            <a:endParaRPr lang="en-US" b="1" dirty="0" smtClean="0"/>
          </a:p>
          <a:p>
            <a:r>
              <a:rPr lang="en-US" b="1" dirty="0" smtClean="0"/>
              <a:t>September 26, 2014</a:t>
            </a:r>
          </a:p>
        </p:txBody>
      </p:sp>
    </p:spTree>
    <p:extLst>
      <p:ext uri="{BB962C8B-B14F-4D97-AF65-F5344CB8AC3E}">
        <p14:creationId xmlns:p14="http://schemas.microsoft.com/office/powerpoint/2010/main" val="132747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fontAlgn="auto">
              <a:spcAft>
                <a:spcPts val="0"/>
              </a:spcAft>
              <a:defRPr/>
            </a:pPr>
            <a:endParaRPr lang="en-US" altLang="en-US" smtClean="0"/>
          </a:p>
        </p:txBody>
      </p:sp>
      <p:pic>
        <p:nvPicPr>
          <p:cNvPr id="17411" name="Picture 2" descr="http://www.cdc.gov/ncbddd/fasd/images/dsAlcoholChildbearingAgeWomen_270p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6019800"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643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bwMode="auto">
          <a:xfrm>
            <a:off x="685800" y="378238"/>
            <a:ext cx="7848600" cy="647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631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Pregnant women who drink</a:t>
            </a:r>
            <a:endParaRPr lang="en-US" dirty="0"/>
          </a:p>
        </p:txBody>
      </p:sp>
      <p:sp>
        <p:nvSpPr>
          <p:cNvPr id="4" name="Content Placeholder 3"/>
          <p:cNvSpPr>
            <a:spLocks noGrp="1"/>
          </p:cNvSpPr>
          <p:nvPr>
            <p:ph idx="1"/>
          </p:nvPr>
        </p:nvSpPr>
        <p:spPr>
          <a:xfrm>
            <a:off x="381000" y="1752600"/>
            <a:ext cx="8229600" cy="4625609"/>
          </a:xfrm>
          <a:blipFill>
            <a:blip r:embed="rId3"/>
            <a:tile tx="0" ty="0" sx="100000" sy="100000" flip="none" algn="tl"/>
          </a:blipFill>
          <a:effectLst>
            <a:innerShdw blurRad="63500" dist="50800" dir="13500000">
              <a:prstClr val="black">
                <a:alpha val="50000"/>
              </a:prstClr>
            </a:innerShdw>
          </a:effectLst>
        </p:spPr>
        <p:txBody>
          <a:bodyPr>
            <a:normAutofit fontScale="70000" lnSpcReduction="20000"/>
          </a:bodyPr>
          <a:lstStyle/>
          <a:p>
            <a:r>
              <a:rPr lang="en-US" b="1" dirty="0" smtClean="0">
                <a:solidFill>
                  <a:srgbClr val="7030A0"/>
                </a:solidFill>
              </a:rPr>
              <a:t>Illinois: In 2011, </a:t>
            </a:r>
            <a:r>
              <a:rPr lang="en-US" sz="3600" b="1" dirty="0" smtClean="0">
                <a:solidFill>
                  <a:srgbClr val="7030A0"/>
                </a:solidFill>
                <a:effectLst>
                  <a:outerShdw blurRad="38100" dist="38100" dir="2700000" algn="tl">
                    <a:srgbClr val="000000">
                      <a:alpha val="43137"/>
                    </a:srgbClr>
                  </a:outerShdw>
                </a:effectLst>
              </a:rPr>
              <a:t>160,116</a:t>
            </a:r>
            <a:r>
              <a:rPr lang="en-US" b="1" dirty="0" smtClean="0">
                <a:solidFill>
                  <a:srgbClr val="7030A0"/>
                </a:solidFill>
              </a:rPr>
              <a:t> live births</a:t>
            </a:r>
          </a:p>
          <a:p>
            <a:pPr lvl="1"/>
            <a:r>
              <a:rPr lang="en-US" dirty="0" smtClean="0"/>
              <a:t>Any drinking first trimester: </a:t>
            </a:r>
            <a:r>
              <a:rPr lang="en-US" sz="3600" b="1" dirty="0" smtClean="0">
                <a:solidFill>
                  <a:srgbClr val="7030A0"/>
                </a:solidFill>
                <a:effectLst>
                  <a:outerShdw blurRad="38100" dist="38100" dir="2700000" algn="tl">
                    <a:srgbClr val="000000">
                      <a:alpha val="43137"/>
                    </a:srgbClr>
                  </a:outerShdw>
                </a:effectLst>
              </a:rPr>
              <a:t>28,661</a:t>
            </a:r>
          </a:p>
          <a:p>
            <a:pPr lvl="1"/>
            <a:r>
              <a:rPr lang="en-US" dirty="0" smtClean="0"/>
              <a:t>Binge drinking first trimester: </a:t>
            </a:r>
            <a:r>
              <a:rPr lang="en-US" sz="3600" b="1" dirty="0" smtClean="0">
                <a:solidFill>
                  <a:srgbClr val="7030A0"/>
                </a:solidFill>
                <a:effectLst>
                  <a:outerShdw blurRad="38100" dist="38100" dir="2700000" algn="tl">
                    <a:srgbClr val="000000">
                      <a:alpha val="43137"/>
                    </a:srgbClr>
                  </a:outerShdw>
                </a:effectLst>
              </a:rPr>
              <a:t>10,568</a:t>
            </a:r>
          </a:p>
          <a:p>
            <a:pPr lvl="1"/>
            <a:r>
              <a:rPr lang="en-US" sz="3600" b="1" dirty="0" smtClean="0">
                <a:solidFill>
                  <a:srgbClr val="7030A0"/>
                </a:solidFill>
                <a:effectLst>
                  <a:outerShdw blurRad="38100" dist="38100" dir="2700000" algn="tl">
                    <a:srgbClr val="000000">
                      <a:alpha val="43137"/>
                    </a:srgbClr>
                  </a:outerShdw>
                </a:effectLst>
              </a:rPr>
              <a:t>3,521 cases of children with FASD</a:t>
            </a:r>
          </a:p>
          <a:p>
            <a:r>
              <a:rPr lang="en-US" b="1" dirty="0" smtClean="0">
                <a:solidFill>
                  <a:srgbClr val="FF0066"/>
                </a:solidFill>
              </a:rPr>
              <a:t>Iowa: In 2011, </a:t>
            </a:r>
            <a:r>
              <a:rPr lang="en-US" b="1" dirty="0" smtClean="0">
                <a:solidFill>
                  <a:srgbClr val="FF0066"/>
                </a:solidFill>
                <a:effectLst>
                  <a:outerShdw blurRad="38100" dist="38100" dir="2700000" algn="tl">
                    <a:srgbClr val="000000">
                      <a:alpha val="43137"/>
                    </a:srgbClr>
                  </a:outerShdw>
                </a:effectLst>
              </a:rPr>
              <a:t>38,033</a:t>
            </a:r>
            <a:r>
              <a:rPr lang="en-US" b="1" dirty="0" smtClean="0">
                <a:solidFill>
                  <a:srgbClr val="FF0066"/>
                </a:solidFill>
              </a:rPr>
              <a:t> live births</a:t>
            </a:r>
          </a:p>
          <a:p>
            <a:pPr lvl="1"/>
            <a:r>
              <a:rPr lang="en-US" dirty="0" smtClean="0"/>
              <a:t>Any drinking first trimester: </a:t>
            </a:r>
            <a:r>
              <a:rPr lang="en-US" sz="3500" b="1" dirty="0" smtClean="0">
                <a:solidFill>
                  <a:srgbClr val="FF0066"/>
                </a:solidFill>
                <a:effectLst>
                  <a:outerShdw blurRad="38100" dist="38100" dir="2700000" algn="tl">
                    <a:srgbClr val="000000">
                      <a:alpha val="43137"/>
                    </a:srgbClr>
                  </a:outerShdw>
                </a:effectLst>
              </a:rPr>
              <a:t>6,808</a:t>
            </a:r>
          </a:p>
          <a:p>
            <a:pPr lvl="1"/>
            <a:r>
              <a:rPr lang="en-US" dirty="0" smtClean="0"/>
              <a:t>Binge drinking first trimester: </a:t>
            </a:r>
            <a:r>
              <a:rPr lang="en-US" sz="3500" b="1" dirty="0" smtClean="0">
                <a:solidFill>
                  <a:srgbClr val="FF0066"/>
                </a:solidFill>
                <a:effectLst>
                  <a:outerShdw blurRad="38100" dist="38100" dir="2700000" algn="tl">
                    <a:srgbClr val="000000">
                      <a:alpha val="43137"/>
                    </a:srgbClr>
                  </a:outerShdw>
                </a:effectLst>
              </a:rPr>
              <a:t>2,510</a:t>
            </a:r>
          </a:p>
          <a:p>
            <a:pPr lvl="1"/>
            <a:r>
              <a:rPr lang="en-US" sz="3500" b="1" dirty="0" smtClean="0">
                <a:solidFill>
                  <a:srgbClr val="FF0066"/>
                </a:solidFill>
                <a:effectLst>
                  <a:outerShdw blurRad="38100" dist="38100" dir="2700000" algn="tl">
                    <a:srgbClr val="000000">
                      <a:alpha val="43137"/>
                    </a:srgbClr>
                  </a:outerShdw>
                </a:effectLst>
              </a:rPr>
              <a:t>837 cases of children with FASD</a:t>
            </a:r>
          </a:p>
          <a:p>
            <a:r>
              <a:rPr lang="en-US" b="1" dirty="0">
                <a:solidFill>
                  <a:srgbClr val="0070C0"/>
                </a:solidFill>
              </a:rPr>
              <a:t>Missouri: In 2011, </a:t>
            </a:r>
            <a:r>
              <a:rPr lang="en-US" sz="3600" b="1" dirty="0">
                <a:solidFill>
                  <a:srgbClr val="0070C0"/>
                </a:solidFill>
                <a:effectLst>
                  <a:outerShdw blurRad="38100" dist="38100" dir="2700000" algn="tl">
                    <a:srgbClr val="000000">
                      <a:alpha val="43137"/>
                    </a:srgbClr>
                  </a:outerShdw>
                </a:effectLst>
              </a:rPr>
              <a:t>77,206</a:t>
            </a:r>
            <a:r>
              <a:rPr lang="en-US" b="1" dirty="0">
                <a:solidFill>
                  <a:srgbClr val="0070C0"/>
                </a:solidFill>
              </a:rPr>
              <a:t> live births</a:t>
            </a:r>
          </a:p>
          <a:p>
            <a:pPr lvl="1"/>
            <a:r>
              <a:rPr lang="en-US" dirty="0"/>
              <a:t>Any drinking first trimester: </a:t>
            </a:r>
            <a:r>
              <a:rPr lang="en-US" sz="3500" b="1" dirty="0">
                <a:solidFill>
                  <a:srgbClr val="0070C0"/>
                </a:solidFill>
                <a:effectLst>
                  <a:outerShdw blurRad="38100" dist="38100" dir="2700000" algn="tl">
                    <a:srgbClr val="000000">
                      <a:alpha val="43137"/>
                    </a:srgbClr>
                  </a:outerShdw>
                </a:effectLst>
              </a:rPr>
              <a:t>13,641</a:t>
            </a:r>
          </a:p>
          <a:p>
            <a:pPr lvl="1"/>
            <a:r>
              <a:rPr lang="en-US" dirty="0"/>
              <a:t>Binge drinking first trimester: </a:t>
            </a:r>
            <a:r>
              <a:rPr lang="en-US" sz="3500" b="1" dirty="0">
                <a:solidFill>
                  <a:srgbClr val="0070C0"/>
                </a:solidFill>
                <a:effectLst>
                  <a:outerShdw blurRad="38100" dist="38100" dir="2700000" algn="tl">
                    <a:srgbClr val="000000">
                      <a:alpha val="43137"/>
                    </a:srgbClr>
                  </a:outerShdw>
                </a:effectLst>
              </a:rPr>
              <a:t>5,030</a:t>
            </a:r>
          </a:p>
          <a:p>
            <a:pPr lvl="1"/>
            <a:r>
              <a:rPr lang="en-US" sz="3500" b="1">
                <a:solidFill>
                  <a:srgbClr val="0070C0"/>
                </a:solidFill>
                <a:effectLst>
                  <a:outerShdw blurRad="38100" dist="38100" dir="2700000" algn="tl">
                    <a:srgbClr val="000000">
                      <a:alpha val="43137"/>
                    </a:srgbClr>
                  </a:outerShdw>
                </a:effectLst>
              </a:rPr>
              <a:t>1,677 cases of children with FASD</a:t>
            </a:r>
          </a:p>
          <a:p>
            <a:pPr lvl="1"/>
            <a:endParaRPr lang="en-US" sz="3500" b="1" dirty="0">
              <a:solidFill>
                <a:srgbClr val="FF0066"/>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4306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6" presetClass="entr" presetSubtype="16"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childTnLst>
                                </p:cTn>
                              </p:par>
                              <p:par>
                                <p:cTn id="26" presetID="6" presetClass="entr" presetSubtype="16"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circle(in)">
                                      <p:cBhvr>
                                        <p:cTn id="28" dur="20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circle(in)">
                                      <p:cBhvr>
                                        <p:cTn id="33" dur="2000"/>
                                        <p:tgtEl>
                                          <p:spTgt spid="4">
                                            <p:txEl>
                                              <p:pRg st="8" end="8"/>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circle(in)">
                                      <p:cBhvr>
                                        <p:cTn id="36" dur="2000"/>
                                        <p:tgtEl>
                                          <p:spTgt spid="4">
                                            <p:txEl>
                                              <p:pRg st="9" end="9"/>
                                            </p:tx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circle(in)">
                                      <p:cBhvr>
                                        <p:cTn id="39" dur="2000"/>
                                        <p:tgtEl>
                                          <p:spTgt spid="4">
                                            <p:txEl>
                                              <p:pRg st="10" end="10"/>
                                            </p:tx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circle(in)">
                                      <p:cBhvr>
                                        <p:cTn id="42" dur="2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13</a:t>
            </a:fld>
            <a:endParaRPr lang="en-US"/>
          </a:p>
        </p:txBody>
      </p:sp>
      <p:pic>
        <p:nvPicPr>
          <p:cNvPr id="6" name="Picture 12" descr="http://www.nofas.org/_images/ClinicalIndicator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40" y="2381"/>
            <a:ext cx="7378960" cy="677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065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14</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040" y="1"/>
            <a:ext cx="90519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428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814513"/>
            <a:ext cx="8915400" cy="776287"/>
          </a:xfrm>
          <a:ln w="57150">
            <a:solidFill>
              <a:schemeClr val="tx2">
                <a:lumMod val="75000"/>
              </a:schemeClr>
            </a:solidFill>
          </a:ln>
        </p:spPr>
        <p:txBody>
          <a:bodyPr>
            <a:noAutofit/>
          </a:bodyPr>
          <a:lstStyle/>
          <a:p>
            <a:pPr algn="ctr"/>
            <a:r>
              <a:rPr lang="en-US" sz="4800" dirty="0" smtClean="0">
                <a:solidFill>
                  <a:srgbClr val="FF0000"/>
                </a:solidFill>
              </a:rPr>
              <a:t>How big is this problem?</a:t>
            </a:r>
            <a:endParaRPr lang="en-US" sz="4800" dirty="0">
              <a:solidFill>
                <a:srgbClr val="FF0000"/>
              </a:solidFill>
            </a:endParaRPr>
          </a:p>
        </p:txBody>
      </p:sp>
    </p:spTree>
    <p:extLst>
      <p:ext uri="{BB962C8B-B14F-4D97-AF65-F5344CB8AC3E}">
        <p14:creationId xmlns:p14="http://schemas.microsoft.com/office/powerpoint/2010/main" val="1711778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762000" y="382588"/>
            <a:ext cx="7162800" cy="1141412"/>
          </a:xfrm>
        </p:spPr>
        <p:txBody>
          <a:bodyPr>
            <a:normAutofit/>
          </a:bodyPr>
          <a:lstStyle/>
          <a:p>
            <a:pPr eaLnBrk="1" fontAlgn="auto" hangingPunct="1">
              <a:spcAft>
                <a:spcPts val="0"/>
              </a:spcAft>
              <a:defRPr/>
            </a:pPr>
            <a:r>
              <a:rPr lang="en-US" altLang="en-US" sz="4600" dirty="0" smtClean="0">
                <a:solidFill>
                  <a:schemeClr val="tx2"/>
                </a:solidFill>
              </a:rPr>
              <a:t>Long-Term Prognosis</a:t>
            </a:r>
          </a:p>
        </p:txBody>
      </p:sp>
      <p:sp>
        <p:nvSpPr>
          <p:cNvPr id="34819" name="Rectangle 3"/>
          <p:cNvSpPr>
            <a:spLocks noGrp="1" noChangeArrowheads="1"/>
          </p:cNvSpPr>
          <p:nvPr>
            <p:ph type="body" idx="4294967295"/>
          </p:nvPr>
        </p:nvSpPr>
        <p:spPr>
          <a:xfrm>
            <a:off x="990600" y="2057400"/>
            <a:ext cx="7162800" cy="4038600"/>
          </a:xfrm>
          <a:solidFill>
            <a:srgbClr val="426DCE"/>
          </a:solidFill>
        </p:spPr>
        <p:txBody>
          <a:bodyPr>
            <a:noAutofit/>
          </a:bodyPr>
          <a:lstStyle/>
          <a:p>
            <a:pPr marL="0" indent="0">
              <a:buClr>
                <a:srgbClr val="102756"/>
              </a:buClr>
              <a:buSzPct val="150000"/>
              <a:buNone/>
              <a:defRPr/>
            </a:pPr>
            <a:r>
              <a:rPr lang="en-US" altLang="en-US" sz="2800" b="1" dirty="0"/>
              <a:t>Secondary Disabilities associated with FASDs</a:t>
            </a:r>
            <a:endParaRPr lang="en-US" altLang="en-US" sz="2800" b="1" dirty="0" smtClean="0"/>
          </a:p>
          <a:p>
            <a:pPr marL="274320" eaLnBrk="1" fontAlgn="auto" hangingPunct="1">
              <a:spcAft>
                <a:spcPts val="0"/>
              </a:spcAft>
              <a:buClr>
                <a:srgbClr val="102756"/>
              </a:buClr>
              <a:buSzPct val="150000"/>
              <a:buFontTx/>
              <a:buChar char="•"/>
              <a:defRPr/>
            </a:pPr>
            <a:r>
              <a:rPr lang="en-US" altLang="en-US" sz="2800" dirty="0" smtClean="0"/>
              <a:t>Mental health problems—94% </a:t>
            </a:r>
          </a:p>
          <a:p>
            <a:pPr marL="274320" eaLnBrk="1" fontAlgn="auto" hangingPunct="1">
              <a:spcAft>
                <a:spcPts val="0"/>
              </a:spcAft>
              <a:buClr>
                <a:srgbClr val="102756"/>
              </a:buClr>
              <a:buSzPct val="150000"/>
              <a:buFontTx/>
              <a:buChar char="•"/>
              <a:defRPr/>
            </a:pPr>
            <a:r>
              <a:rPr lang="en-US" altLang="en-US" sz="2800" dirty="0" smtClean="0"/>
              <a:t>Trouble with the law—83%</a:t>
            </a:r>
          </a:p>
          <a:p>
            <a:pPr marL="274320" eaLnBrk="1" fontAlgn="auto" hangingPunct="1">
              <a:spcAft>
                <a:spcPts val="0"/>
              </a:spcAft>
              <a:buClr>
                <a:srgbClr val="102756"/>
              </a:buClr>
              <a:buSzPct val="150000"/>
              <a:buFontTx/>
              <a:buChar char="•"/>
              <a:defRPr/>
            </a:pPr>
            <a:r>
              <a:rPr lang="en-US" altLang="en-US" sz="2800" dirty="0" smtClean="0"/>
              <a:t>Sexual misconduct—49%</a:t>
            </a:r>
          </a:p>
          <a:p>
            <a:pPr marL="274320" eaLnBrk="1" fontAlgn="auto" hangingPunct="1">
              <a:spcAft>
                <a:spcPts val="0"/>
              </a:spcAft>
              <a:buClr>
                <a:srgbClr val="102756"/>
              </a:buClr>
              <a:buSzPct val="150000"/>
              <a:buFontTx/>
              <a:buChar char="•"/>
              <a:defRPr/>
            </a:pPr>
            <a:r>
              <a:rPr lang="en-US" altLang="en-US" sz="2800" dirty="0" smtClean="0"/>
              <a:t>Disrupted school experiences—61%</a:t>
            </a:r>
          </a:p>
          <a:p>
            <a:pPr marL="274320" eaLnBrk="1" fontAlgn="auto" hangingPunct="1">
              <a:spcAft>
                <a:spcPts val="0"/>
              </a:spcAft>
              <a:buClr>
                <a:srgbClr val="102756"/>
              </a:buClr>
              <a:buSzPct val="150000"/>
              <a:buFontTx/>
              <a:buChar char="•"/>
              <a:defRPr/>
            </a:pPr>
            <a:r>
              <a:rPr lang="en-US" altLang="en-US" sz="2800" dirty="0" smtClean="0"/>
              <a:t>Problems with alcohol and/or drug use</a:t>
            </a:r>
          </a:p>
          <a:p>
            <a:pPr marL="274320" eaLnBrk="1" fontAlgn="auto" hangingPunct="1">
              <a:spcAft>
                <a:spcPts val="0"/>
              </a:spcAft>
              <a:buClr>
                <a:srgbClr val="102756"/>
              </a:buClr>
              <a:buSzPct val="150000"/>
              <a:buFontTx/>
              <a:buChar char="•"/>
              <a:defRPr/>
            </a:pPr>
            <a:r>
              <a:rPr lang="en-US" altLang="en-US" sz="2800" dirty="0" smtClean="0"/>
              <a:t>Dependent living and employment for life</a:t>
            </a:r>
          </a:p>
        </p:txBody>
      </p:sp>
    </p:spTree>
    <p:extLst>
      <p:ext uri="{BB962C8B-B14F-4D97-AF65-F5344CB8AC3E}">
        <p14:creationId xmlns:p14="http://schemas.microsoft.com/office/powerpoint/2010/main" val="28310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Long term prognosis with the right supports</a:t>
            </a:r>
            <a:endParaRPr lang="en-US" dirty="0"/>
          </a:p>
        </p:txBody>
      </p:sp>
      <p:sp>
        <p:nvSpPr>
          <p:cNvPr id="3" name="Content Placeholder 2"/>
          <p:cNvSpPr>
            <a:spLocks noGrp="1"/>
          </p:cNvSpPr>
          <p:nvPr>
            <p:ph idx="1"/>
          </p:nvPr>
        </p:nvSpPr>
        <p:spPr>
          <a:xfrm>
            <a:off x="914400" y="1524000"/>
            <a:ext cx="7772400" cy="4831560"/>
          </a:xfrm>
        </p:spPr>
        <p:txBody>
          <a:bodyPr/>
          <a:lstStyle/>
          <a:p>
            <a:r>
              <a:rPr lang="en-US" dirty="0" smtClean="0"/>
              <a:t>But many live very successful and fruitful lives.</a:t>
            </a:r>
            <a:endParaRPr lang="en-US" dirty="0"/>
          </a:p>
        </p:txBody>
      </p:sp>
      <p:sp>
        <p:nvSpPr>
          <p:cNvPr id="4" name="Footer Placeholder 3"/>
          <p:cNvSpPr>
            <a:spLocks noGrp="1"/>
          </p:cNvSpPr>
          <p:nvPr>
            <p:ph type="ftr" sz="quarter" idx="11"/>
          </p:nvPr>
        </p:nvSpPr>
        <p:spPr>
          <a:xfrm>
            <a:off x="7620000" y="3200400"/>
            <a:ext cx="1524000" cy="1905000"/>
          </a:xfrm>
        </p:spPr>
        <p:txBody>
          <a:bodyPr/>
          <a:lstStyle/>
          <a:p>
            <a:r>
              <a:rPr lang="en-US" sz="1400" b="1" dirty="0" smtClean="0"/>
              <a:t>Emily Travis Miss Southern Illinois 2012</a:t>
            </a:r>
            <a:endParaRPr lang="en-US" sz="1400" b="1" dirty="0"/>
          </a:p>
        </p:txBody>
      </p:sp>
      <p:sp>
        <p:nvSpPr>
          <p:cNvPr id="5" name="Slide Number Placeholder 4"/>
          <p:cNvSpPr>
            <a:spLocks noGrp="1"/>
          </p:cNvSpPr>
          <p:nvPr>
            <p:ph type="sldNum" sz="quarter" idx="12"/>
          </p:nvPr>
        </p:nvSpPr>
        <p:spPr/>
        <p:txBody>
          <a:bodyPr/>
          <a:lstStyle/>
          <a:p>
            <a:fld id="{F30438B4-86BD-4EC9-9606-D107114AA9DA}" type="slidenum">
              <a:rPr lang="en-US" smtClean="0"/>
              <a:t>17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423390"/>
            <a:ext cx="2952750" cy="3937000"/>
          </a:xfrm>
          <a:prstGeom prst="rect">
            <a:avLst/>
          </a:prstGeom>
          <a:ln>
            <a:noFill/>
          </a:ln>
          <a:effectLst>
            <a:softEdge rad="112500"/>
          </a:effectLst>
        </p:spPr>
      </p:pic>
      <p:pic>
        <p:nvPicPr>
          <p:cNvPr id="2050" name="Picture 2" descr="C:\Users\Leigh\Dropbox\Partners for Success\morgan_fawcett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04917"/>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6400800"/>
            <a:ext cx="8366778" cy="369332"/>
          </a:xfrm>
          <a:prstGeom prst="rect">
            <a:avLst/>
          </a:prstGeom>
          <a:noFill/>
        </p:spPr>
        <p:txBody>
          <a:bodyPr wrap="none" rtlCol="0">
            <a:spAutoFit/>
          </a:bodyPr>
          <a:lstStyle/>
          <a:p>
            <a:r>
              <a:rPr lang="en-US" dirty="0" smtClean="0"/>
              <a:t>Morgan Fawcett, Native American Flute Player and Spokesperson for Youth with FASD</a:t>
            </a:r>
            <a:endParaRPr lang="en-US" dirty="0"/>
          </a:p>
        </p:txBody>
      </p:sp>
    </p:spTree>
    <p:extLst>
      <p:ext uri="{BB962C8B-B14F-4D97-AF65-F5344CB8AC3E}">
        <p14:creationId xmlns:p14="http://schemas.microsoft.com/office/powerpoint/2010/main" val="366751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Costs of FASD</a:t>
            </a:r>
            <a:endParaRPr lang="en-US" dirty="0"/>
          </a:p>
        </p:txBody>
      </p:sp>
      <p:sp>
        <p:nvSpPr>
          <p:cNvPr id="5" name="Content Placeholder 4"/>
          <p:cNvSpPr>
            <a:spLocks noGrp="1"/>
          </p:cNvSpPr>
          <p:nvPr>
            <p:ph idx="1"/>
          </p:nvPr>
        </p:nvSpPr>
        <p:spPr/>
        <p:txBody>
          <a:bodyPr>
            <a:normAutofit/>
          </a:bodyPr>
          <a:lstStyle/>
          <a:p>
            <a:r>
              <a:rPr lang="en-US" dirty="0"/>
              <a:t>FAS costs US $5.4 billion in </a:t>
            </a:r>
            <a:r>
              <a:rPr lang="en-US" dirty="0" smtClean="0"/>
              <a:t>2003</a:t>
            </a:r>
          </a:p>
          <a:p>
            <a:r>
              <a:rPr lang="en-US" dirty="0" smtClean="0"/>
              <a:t>An </a:t>
            </a:r>
            <a:r>
              <a:rPr lang="en-US" dirty="0"/>
              <a:t>FAS birth carries lifetime health costs of $860,000 </a:t>
            </a:r>
            <a:r>
              <a:rPr lang="en-US" dirty="0" smtClean="0"/>
              <a:t>although </a:t>
            </a:r>
            <a:r>
              <a:rPr lang="en-US" dirty="0"/>
              <a:t>can be as high as $4.2 </a:t>
            </a:r>
            <a:r>
              <a:rPr lang="en-US" dirty="0" smtClean="0"/>
              <a:t>million </a:t>
            </a:r>
            <a:endParaRPr lang="en-US" dirty="0"/>
          </a:p>
          <a:p>
            <a:r>
              <a:rPr lang="en-US" dirty="0" smtClean="0"/>
              <a:t>Plausible </a:t>
            </a:r>
            <a:r>
              <a:rPr lang="en-US" dirty="0"/>
              <a:t>to assume that FAS reduces “discounted</a:t>
            </a:r>
            <a:r>
              <a:rPr lang="en-US" dirty="0" smtClean="0"/>
              <a:t>” lifetime </a:t>
            </a:r>
            <a:r>
              <a:rPr lang="en-US" dirty="0"/>
              <a:t>productivity $200,000; lost wages &amp; subsidies</a:t>
            </a:r>
          </a:p>
          <a:p>
            <a:r>
              <a:rPr lang="en-US" dirty="0" smtClean="0"/>
              <a:t>Even </a:t>
            </a:r>
            <a:r>
              <a:rPr lang="en-US" dirty="0"/>
              <a:t>“expensive” FAS prevention may be “cost effective</a:t>
            </a:r>
            <a:r>
              <a:rPr lang="en-US" dirty="0" smtClean="0"/>
              <a:t>”</a:t>
            </a:r>
            <a:endParaRPr lang="en-US"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F30438B4-86BD-4EC9-9606-D107114AA9DA}" type="slidenum">
              <a:rPr lang="en-US" smtClean="0"/>
              <a:t>18</a:t>
            </a:fld>
            <a:endParaRPr lang="en-US"/>
          </a:p>
        </p:txBody>
      </p:sp>
    </p:spTree>
    <p:extLst>
      <p:ext uri="{BB962C8B-B14F-4D97-AF65-F5344CB8AC3E}">
        <p14:creationId xmlns:p14="http://schemas.microsoft.com/office/powerpoint/2010/main" val="4057485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438400"/>
            <a:ext cx="7772400" cy="914400"/>
          </a:xfrm>
          <a:ln w="57150">
            <a:solidFill>
              <a:schemeClr val="accent2">
                <a:lumMod val="60000"/>
                <a:lumOff val="40000"/>
              </a:schemeClr>
            </a:solidFill>
          </a:ln>
        </p:spPr>
        <p:txBody>
          <a:bodyPr/>
          <a:lstStyle/>
          <a:p>
            <a:pPr algn="ctr"/>
            <a:r>
              <a:rPr lang="en-US" dirty="0" smtClean="0"/>
              <a:t>What do we know in 2014?</a:t>
            </a:r>
            <a:endParaRPr lang="en-US" dirty="0"/>
          </a:p>
        </p:txBody>
      </p:sp>
      <p:sp>
        <p:nvSpPr>
          <p:cNvPr id="7" name="Content Placeholder 6"/>
          <p:cNvSpPr>
            <a:spLocks noGrp="1"/>
          </p:cNvSpPr>
          <p:nvPr>
            <p:ph idx="1"/>
          </p:nvPr>
        </p:nvSpPr>
        <p:spPr>
          <a:xfrm>
            <a:off x="914400" y="4419600"/>
            <a:ext cx="5943600" cy="1935960"/>
          </a:xfrm>
        </p:spPr>
        <p:txBody>
          <a:bodyPr/>
          <a:lstStyle/>
          <a:p>
            <a:pPr marL="68580" indent="0">
              <a:buNone/>
            </a:pPr>
            <a:endParaRPr lang="en-US" dirty="0"/>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F30438B4-86BD-4EC9-9606-D107114AA9DA}" type="slidenum">
              <a:rPr lang="en-US" smtClean="0">
                <a:solidFill>
                  <a:srgbClr val="D6ECFF"/>
                </a:solidFill>
              </a:rPr>
              <a:pPr/>
              <a:t>19</a:t>
            </a:fld>
            <a:endParaRPr lang="en-US">
              <a:solidFill>
                <a:srgbClr val="D6ECFF"/>
              </a:solidFill>
            </a:endParaRPr>
          </a:p>
        </p:txBody>
      </p:sp>
    </p:spTree>
    <p:extLst>
      <p:ext uri="{BB962C8B-B14F-4D97-AF65-F5344CB8AC3E}">
        <p14:creationId xmlns:p14="http://schemas.microsoft.com/office/powerpoint/2010/main" val="393545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journey</a:t>
            </a:r>
            <a:endParaRPr lang="en-US" dirty="0"/>
          </a:p>
        </p:txBody>
      </p:sp>
      <p:sp>
        <p:nvSpPr>
          <p:cNvPr id="3" name="Content Placeholder 2"/>
          <p:cNvSpPr>
            <a:spLocks noGrp="1"/>
          </p:cNvSpPr>
          <p:nvPr>
            <p:ph idx="1"/>
          </p:nvPr>
        </p:nvSpPr>
        <p:spPr/>
        <p:txBody>
          <a:bodyPr/>
          <a:lstStyle/>
          <a:p>
            <a:r>
              <a:rPr lang="en-US" dirty="0" smtClean="0"/>
              <a:t>1976: Married high school sweetheart who </a:t>
            </a:r>
            <a:r>
              <a:rPr lang="en-US" dirty="0" smtClean="0"/>
              <a:t> had collected </a:t>
            </a:r>
            <a:r>
              <a:rPr lang="en-US" dirty="0" smtClean="0"/>
              <a:t>a drinking problem. </a:t>
            </a:r>
          </a:p>
          <a:p>
            <a:r>
              <a:rPr lang="en-US" dirty="0" smtClean="0"/>
              <a:t>Researched what </a:t>
            </a:r>
            <a:r>
              <a:rPr lang="en-US" dirty="0" smtClean="0"/>
              <a:t>was known </a:t>
            </a:r>
            <a:r>
              <a:rPr lang="en-US" dirty="0" smtClean="0"/>
              <a:t>about alcoholism and found the genetic </a:t>
            </a:r>
            <a:r>
              <a:rPr lang="en-US" dirty="0" smtClean="0"/>
              <a:t>link.</a:t>
            </a:r>
            <a:endParaRPr lang="en-US" dirty="0" smtClean="0"/>
          </a:p>
          <a:p>
            <a:r>
              <a:rPr lang="en-US" dirty="0" smtClean="0"/>
              <a:t>In the 70s: Keen interest in healthy pregnancies</a:t>
            </a:r>
          </a:p>
          <a:p>
            <a:r>
              <a:rPr lang="en-US" dirty="0" smtClean="0"/>
              <a:t>2002: First heard about Fetal Alcohol Syndrome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2</a:t>
            </a:fld>
            <a:endParaRPr lang="en-US"/>
          </a:p>
        </p:txBody>
      </p:sp>
    </p:spTree>
    <p:extLst>
      <p:ext uri="{BB962C8B-B14F-4D97-AF65-F5344CB8AC3E}">
        <p14:creationId xmlns:p14="http://schemas.microsoft.com/office/powerpoint/2010/main" val="3273807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lnSpcReduction="10000"/>
          </a:bodyPr>
          <a:lstStyle/>
          <a:p>
            <a:r>
              <a:rPr lang="en-US" dirty="0" smtClean="0"/>
              <a:t>1973 - Fetal Alcohol Syndrome (FAS)</a:t>
            </a:r>
          </a:p>
          <a:p>
            <a:pPr lvl="1"/>
            <a:r>
              <a:rPr lang="en-US" dirty="0"/>
              <a:t>Partial FAS = </a:t>
            </a:r>
            <a:r>
              <a:rPr lang="en-US" dirty="0" err="1"/>
              <a:t>pFAS</a:t>
            </a:r>
            <a:endParaRPr lang="en-US" dirty="0"/>
          </a:p>
          <a:p>
            <a:endParaRPr lang="en-US" dirty="0" smtClean="0"/>
          </a:p>
          <a:p>
            <a:r>
              <a:rPr lang="en-US" dirty="0" smtClean="0"/>
              <a:t>1978 - Fetal Alcohol Effects = FAE</a:t>
            </a:r>
          </a:p>
          <a:p>
            <a:r>
              <a:rPr lang="en-US" dirty="0" smtClean="0"/>
              <a:t>1989 - Alcohol-related birth defects = ARBD</a:t>
            </a:r>
          </a:p>
          <a:p>
            <a:r>
              <a:rPr lang="en-US" dirty="0" smtClean="0"/>
              <a:t>1996 - Alcohol-related neurodevelopmental disorder = ARND</a:t>
            </a:r>
          </a:p>
          <a:p>
            <a:r>
              <a:rPr lang="en-US" dirty="0" smtClean="0"/>
              <a:t>2004 - Fetal alcohol spectrum disorders = FASD</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20</a:t>
            </a:fld>
            <a:endParaRPr lang="en-US"/>
          </a:p>
        </p:txBody>
      </p:sp>
    </p:spTree>
    <p:extLst>
      <p:ext uri="{BB962C8B-B14F-4D97-AF65-F5344CB8AC3E}">
        <p14:creationId xmlns:p14="http://schemas.microsoft.com/office/powerpoint/2010/main" val="1965635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en-US" dirty="0"/>
          </a:p>
        </p:txBody>
      </p:sp>
      <p:sp>
        <p:nvSpPr>
          <p:cNvPr id="3" name="Content Placeholder 2"/>
          <p:cNvSpPr>
            <a:spLocks noGrp="1"/>
          </p:cNvSpPr>
          <p:nvPr>
            <p:ph idx="1"/>
          </p:nvPr>
        </p:nvSpPr>
        <p:spPr/>
        <p:txBody>
          <a:bodyPr>
            <a:normAutofit/>
          </a:bodyPr>
          <a:lstStyle/>
          <a:p>
            <a:r>
              <a:rPr lang="en-US" dirty="0" smtClean="0"/>
              <a:t>IOM Guidelines - 1996</a:t>
            </a:r>
          </a:p>
          <a:p>
            <a:r>
              <a:rPr lang="en-US" dirty="0" smtClean="0"/>
              <a:t>4-Digit Code – Astley &amp; </a:t>
            </a:r>
            <a:r>
              <a:rPr lang="en-US" dirty="0" err="1" smtClean="0"/>
              <a:t>Clarren</a:t>
            </a:r>
            <a:r>
              <a:rPr lang="en-US" dirty="0" smtClean="0"/>
              <a:t> 2000</a:t>
            </a:r>
          </a:p>
          <a:p>
            <a:r>
              <a:rPr lang="en-US" dirty="0" smtClean="0"/>
              <a:t>National </a:t>
            </a:r>
            <a:r>
              <a:rPr lang="en-US" dirty="0" smtClean="0"/>
              <a:t>Task Force on FAS/FAE – Bertrand </a:t>
            </a:r>
            <a:r>
              <a:rPr lang="en-US" dirty="0" smtClean="0"/>
              <a:t>2004</a:t>
            </a:r>
          </a:p>
          <a:p>
            <a:r>
              <a:rPr lang="en-US" dirty="0"/>
              <a:t>IOM Guidelines Revised – </a:t>
            </a:r>
            <a:r>
              <a:rPr lang="en-US" dirty="0" err="1"/>
              <a:t>Hoyme</a:t>
            </a:r>
            <a:r>
              <a:rPr lang="en-US" dirty="0"/>
              <a:t> 2005</a:t>
            </a:r>
          </a:p>
          <a:p>
            <a:r>
              <a:rPr lang="en-US" dirty="0" smtClean="0"/>
              <a:t>Canadian </a:t>
            </a:r>
            <a:r>
              <a:rPr lang="en-US" dirty="0"/>
              <a:t>diagnostic guidelines – </a:t>
            </a:r>
            <a:r>
              <a:rPr lang="en-US" dirty="0" err="1"/>
              <a:t>Chudley</a:t>
            </a:r>
            <a:r>
              <a:rPr lang="en-US" dirty="0"/>
              <a:t> 2005</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21</a:t>
            </a:fld>
            <a:endParaRPr lang="en-US"/>
          </a:p>
        </p:txBody>
      </p:sp>
    </p:spTree>
    <p:extLst>
      <p:ext uri="{BB962C8B-B14F-4D97-AF65-F5344CB8AC3E}">
        <p14:creationId xmlns:p14="http://schemas.microsoft.com/office/powerpoint/2010/main" val="2365957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Comparison of diagnostic four systems</a:t>
            </a:r>
            <a:endParaRPr lang="en-US" dirty="0"/>
          </a:p>
        </p:txBody>
      </p:sp>
      <p:sp>
        <p:nvSpPr>
          <p:cNvPr id="3" name="Content Placeholder 2"/>
          <p:cNvSpPr>
            <a:spLocks noGrp="1"/>
          </p:cNvSpPr>
          <p:nvPr>
            <p:ph idx="1"/>
          </p:nvPr>
        </p:nvSpPr>
        <p:spPr/>
        <p:txBody>
          <a:bodyPr>
            <a:normAutofit/>
          </a:bodyPr>
          <a:lstStyle/>
          <a:p>
            <a:r>
              <a:rPr lang="en-US" dirty="0" smtClean="0"/>
              <a:t>Similarities:</a:t>
            </a:r>
          </a:p>
          <a:p>
            <a:pPr lvl="1"/>
            <a:r>
              <a:rPr lang="en-US" dirty="0" smtClean="0"/>
              <a:t>Growth retardation: 4/4 </a:t>
            </a:r>
            <a:r>
              <a:rPr lang="en-US" dirty="0" err="1" smtClean="0"/>
              <a:t>ht</a:t>
            </a:r>
            <a:r>
              <a:rPr lang="en-US" dirty="0" smtClean="0"/>
              <a:t> and </a:t>
            </a:r>
            <a:r>
              <a:rPr lang="en-US" dirty="0" err="1" smtClean="0"/>
              <a:t>wt</a:t>
            </a:r>
            <a:r>
              <a:rPr lang="en-US" dirty="0" smtClean="0"/>
              <a:t> </a:t>
            </a:r>
            <a:r>
              <a:rPr lang="en-US" u="sng" dirty="0" smtClean="0"/>
              <a:t>&lt; </a:t>
            </a:r>
            <a:r>
              <a:rPr lang="en-US" dirty="0" smtClean="0"/>
              <a:t>10</a:t>
            </a:r>
            <a:r>
              <a:rPr lang="en-US" baseline="30000" dirty="0" smtClean="0"/>
              <a:t>th</a:t>
            </a:r>
            <a:r>
              <a:rPr lang="en-US" dirty="0" smtClean="0"/>
              <a:t> percentile</a:t>
            </a:r>
          </a:p>
          <a:p>
            <a:pPr lvl="1"/>
            <a:r>
              <a:rPr lang="en-US" dirty="0" smtClean="0"/>
              <a:t>Alcohol Exposure: 4/4 confirmed or unconfirmed alcohol exposure</a:t>
            </a:r>
          </a:p>
          <a:p>
            <a:r>
              <a:rPr lang="en-US" dirty="0" smtClean="0"/>
              <a:t>Differences:</a:t>
            </a:r>
          </a:p>
          <a:p>
            <a:pPr lvl="1"/>
            <a:r>
              <a:rPr lang="en-US" dirty="0" smtClean="0"/>
              <a:t>Facial:  ¾ use same facial characteristics (short palpebral fissures, thin vermillion border, smooth </a:t>
            </a:r>
            <a:r>
              <a:rPr lang="en-US" dirty="0" err="1" smtClean="0"/>
              <a:t>philtrum</a:t>
            </a:r>
            <a:endParaRPr lang="en-US" dirty="0" smtClean="0"/>
          </a:p>
          <a:p>
            <a:pPr lvl="1"/>
            <a:r>
              <a:rPr lang="en-US" dirty="0" smtClean="0"/>
              <a:t>CNS involvement:  different criteria for each </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22</a:t>
            </a:fld>
            <a:endParaRPr lang="en-US"/>
          </a:p>
        </p:txBody>
      </p:sp>
    </p:spTree>
    <p:extLst>
      <p:ext uri="{BB962C8B-B14F-4D97-AF65-F5344CB8AC3E}">
        <p14:creationId xmlns:p14="http://schemas.microsoft.com/office/powerpoint/2010/main" val="119014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Ascertainment</a:t>
            </a:r>
            <a:endParaRPr lang="en-US" dirty="0"/>
          </a:p>
        </p:txBody>
      </p:sp>
      <p:sp>
        <p:nvSpPr>
          <p:cNvPr id="3" name="Content Placeholder 2"/>
          <p:cNvSpPr>
            <a:spLocks noGrp="1"/>
          </p:cNvSpPr>
          <p:nvPr>
            <p:ph idx="1"/>
          </p:nvPr>
        </p:nvSpPr>
        <p:spPr/>
        <p:txBody>
          <a:bodyPr/>
          <a:lstStyle/>
          <a:p>
            <a:r>
              <a:rPr lang="en-US" dirty="0" smtClean="0"/>
              <a:t>Significant improvements in how we find cases of FAS/FASD</a:t>
            </a:r>
          </a:p>
          <a:p>
            <a:r>
              <a:rPr lang="en-US" dirty="0" smtClean="0"/>
              <a:t>Three-dimensional computer recognition</a:t>
            </a:r>
          </a:p>
          <a:p>
            <a:pPr marL="68580" indent="0">
              <a:buNone/>
            </a:pPr>
            <a:r>
              <a:rPr lang="en-US" dirty="0" smtClean="0"/>
              <a:t>How do we identify alcohol exposure when the facial </a:t>
            </a:r>
            <a:r>
              <a:rPr lang="en-US" dirty="0" err="1" smtClean="0"/>
              <a:t>dysmorphology</a:t>
            </a:r>
            <a:r>
              <a:rPr lang="en-US" dirty="0" smtClean="0"/>
              <a:t> is missing?</a:t>
            </a:r>
          </a:p>
          <a:p>
            <a:r>
              <a:rPr lang="en-US" dirty="0" smtClean="0"/>
              <a:t>Biomarkers to indicate exposure and eliminate reliance on self-report</a:t>
            </a:r>
          </a:p>
          <a:p>
            <a:pPr lvl="1"/>
            <a:r>
              <a:rPr lang="en-US" dirty="0" smtClean="0"/>
              <a:t>Measure blood, urine, hair</a:t>
            </a:r>
          </a:p>
          <a:p>
            <a:pPr lvl="1"/>
            <a:r>
              <a:rPr lang="en-US" dirty="0" smtClean="0"/>
              <a:t>Examine metabolic, proteomic, epigenetic profiles</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23</a:t>
            </a:fld>
            <a:endParaRPr lang="en-US"/>
          </a:p>
        </p:txBody>
      </p:sp>
    </p:spTree>
    <p:extLst>
      <p:ext uri="{BB962C8B-B14F-4D97-AF65-F5344CB8AC3E}">
        <p14:creationId xmlns:p14="http://schemas.microsoft.com/office/powerpoint/2010/main" val="185252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24</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3710486" cy="411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216" y="1404318"/>
            <a:ext cx="3653384" cy="423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37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fontAlgn="auto">
              <a:spcAft>
                <a:spcPts val="0"/>
              </a:spcAft>
              <a:defRPr/>
            </a:pPr>
            <a:r>
              <a:rPr lang="en-US" altLang="en-US" dirty="0" smtClean="0">
                <a:solidFill>
                  <a:srgbClr val="FF0000"/>
                </a:solidFill>
              </a:rPr>
              <a:t>What is a Drink?</a:t>
            </a:r>
          </a:p>
        </p:txBody>
      </p:sp>
      <p:sp>
        <p:nvSpPr>
          <p:cNvPr id="22531" name="Rectangle 3"/>
          <p:cNvSpPr>
            <a:spLocks noGrp="1" noChangeArrowheads="1"/>
          </p:cNvSpPr>
          <p:nvPr>
            <p:ph idx="1"/>
          </p:nvPr>
        </p:nvSpPr>
        <p:spPr>
          <a:xfrm>
            <a:off x="685800" y="1905000"/>
            <a:ext cx="7848600" cy="4114800"/>
          </a:xfrm>
          <a:prstGeom prst="rect">
            <a:avLst/>
          </a:prstGeom>
        </p:spPr>
        <p:txBody>
          <a:bodyPr>
            <a:normAutofit/>
          </a:bodyPr>
          <a:lstStyle/>
          <a:p>
            <a:pPr fontAlgn="auto">
              <a:buFont typeface="Arial" pitchFamily="34" charset="0"/>
              <a:buChar char="•"/>
              <a:defRPr/>
            </a:pPr>
            <a:r>
              <a:rPr lang="en-US" altLang="en-US" sz="3400" dirty="0" smtClean="0"/>
              <a:t>Before screening, women should be taught what constitutes a typical drink</a:t>
            </a:r>
          </a:p>
          <a:p>
            <a:pPr fontAlgn="auto">
              <a:buFont typeface="Arial" pitchFamily="34" charset="0"/>
              <a:buChar char="•"/>
              <a:defRPr/>
            </a:pPr>
            <a:r>
              <a:rPr lang="en-US" altLang="en-US" sz="3400" dirty="0" smtClean="0"/>
              <a:t>A standard drink is defined as </a:t>
            </a:r>
          </a:p>
          <a:p>
            <a:pPr lvl="1" fontAlgn="auto">
              <a:buFont typeface="Arial" pitchFamily="34" charset="0"/>
              <a:buChar char="•"/>
              <a:defRPr/>
            </a:pPr>
            <a:r>
              <a:rPr lang="en-US" altLang="en-US" sz="3200" dirty="0" smtClean="0"/>
              <a:t>one 12-ounce bottle of beer</a:t>
            </a:r>
          </a:p>
          <a:p>
            <a:pPr lvl="1" fontAlgn="auto">
              <a:buFont typeface="Arial" pitchFamily="34" charset="0"/>
              <a:buChar char="•"/>
              <a:defRPr/>
            </a:pPr>
            <a:r>
              <a:rPr lang="en-US" altLang="en-US" sz="3200" dirty="0" smtClean="0"/>
              <a:t>one 5-ounce glass of wine</a:t>
            </a:r>
          </a:p>
          <a:p>
            <a:pPr lvl="1" fontAlgn="auto">
              <a:buFont typeface="Arial" pitchFamily="34" charset="0"/>
              <a:buChar char="•"/>
              <a:defRPr/>
            </a:pPr>
            <a:r>
              <a:rPr lang="en-US" altLang="en-US" sz="3200" dirty="0" smtClean="0"/>
              <a:t>1.5 ounces of distilled spirits</a:t>
            </a:r>
          </a:p>
        </p:txBody>
      </p:sp>
      <p:pic>
        <p:nvPicPr>
          <p:cNvPr id="3074" name="Picture 2" descr="C:\Users\tenkkul\Pictures\stnd_dr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688" y="3124200"/>
            <a:ext cx="70567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54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wine glass</a:t>
            </a:r>
            <a:endParaRPr lang="en-US" dirty="0"/>
          </a:p>
        </p:txBody>
      </p:sp>
      <p:sp>
        <p:nvSpPr>
          <p:cNvPr id="2" name="Footer Placeholder 1"/>
          <p:cNvSpPr>
            <a:spLocks noGrp="1"/>
          </p:cNvSpPr>
          <p:nvPr>
            <p:ph type="ftr" sz="quarter" idx="11"/>
          </p:nvPr>
        </p:nvSpPr>
        <p:spPr>
          <a:xfrm>
            <a:off x="914400" y="5638800"/>
            <a:ext cx="2895600" cy="304800"/>
          </a:xfrm>
        </p:spPr>
        <p:txBody>
          <a:bodyPr/>
          <a:lstStyle/>
          <a:p>
            <a:r>
              <a:rPr lang="en-US" sz="2400" dirty="0" smtClean="0"/>
              <a:t>22 ounce wine glass</a:t>
            </a:r>
            <a:endParaRPr lang="en-US" sz="2400" dirty="0"/>
          </a:p>
        </p:txBody>
      </p:sp>
      <p:sp>
        <p:nvSpPr>
          <p:cNvPr id="3" name="Slide Number Placeholder 2"/>
          <p:cNvSpPr>
            <a:spLocks noGrp="1"/>
          </p:cNvSpPr>
          <p:nvPr>
            <p:ph type="sldNum" sz="quarter" idx="12"/>
          </p:nvPr>
        </p:nvSpPr>
        <p:spPr/>
        <p:txBody>
          <a:bodyPr/>
          <a:lstStyle/>
          <a:p>
            <a:fld id="{F30438B4-86BD-4EC9-9606-D107114AA9DA}" type="slidenum">
              <a:rPr lang="en-US" smtClean="0"/>
              <a:t>26</a:t>
            </a:fld>
            <a:endParaRPr lang="en-US"/>
          </a:p>
        </p:txBody>
      </p:sp>
      <p:pic>
        <p:nvPicPr>
          <p:cNvPr id="1026" name="Picture 2" descr="C:\Users\tenkkul\Pictures\lulie-wine-glas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654175"/>
            <a:ext cx="3384550" cy="3384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10200" y="5562600"/>
            <a:ext cx="2702984" cy="461665"/>
          </a:xfrm>
          <a:prstGeom prst="rect">
            <a:avLst/>
          </a:prstGeom>
        </p:spPr>
        <p:txBody>
          <a:bodyPr wrap="none">
            <a:spAutoFit/>
          </a:bodyPr>
          <a:lstStyle/>
          <a:p>
            <a:r>
              <a:rPr lang="en-US" sz="2400" dirty="0" smtClean="0"/>
              <a:t>26 ounce </a:t>
            </a:r>
            <a:r>
              <a:rPr lang="en-US" sz="2400" dirty="0"/>
              <a:t>wine glass</a:t>
            </a:r>
          </a:p>
        </p:txBody>
      </p:sp>
      <p:pic>
        <p:nvPicPr>
          <p:cNvPr id="1028" name="Picture 4" descr="C:\Users\tenkkul\Pictures\26 ounce wine g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00957"/>
            <a:ext cx="2702984" cy="381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98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8580" indent="0" algn="ctr">
              <a:buNone/>
            </a:pPr>
            <a:endParaRPr lang="en-US" sz="4000" b="1" dirty="0" smtClean="0"/>
          </a:p>
          <a:p>
            <a:pPr marL="68580" indent="0" algn="ctr">
              <a:buNone/>
            </a:pPr>
            <a:r>
              <a:rPr lang="en-US" sz="4000" b="1" dirty="0" smtClean="0"/>
              <a:t>What are the consequences of prenatal alcohol exposure?</a:t>
            </a:r>
            <a:endParaRPr lang="en-US" sz="40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27</a:t>
            </a:fld>
            <a:endParaRPr lang="en-US"/>
          </a:p>
        </p:txBody>
      </p:sp>
      <p:sp>
        <p:nvSpPr>
          <p:cNvPr id="6" name="Rectangle 5"/>
          <p:cNvSpPr/>
          <p:nvPr/>
        </p:nvSpPr>
        <p:spPr>
          <a:xfrm>
            <a:off x="762000" y="2590800"/>
            <a:ext cx="7848600" cy="1219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33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2438400" y="1371600"/>
            <a:ext cx="5943600" cy="4953000"/>
          </a:xfrm>
          <a:prstGeom prst="ellipse">
            <a:avLst/>
          </a:prstGeom>
          <a:solidFill>
            <a:srgbClr val="426DCE"/>
          </a:solidFill>
          <a:ln w="9525">
            <a:solidFill>
              <a:schemeClr val="tx1"/>
            </a:solidFill>
            <a:round/>
            <a:headEnd/>
            <a:tailEnd/>
          </a:ln>
        </p:spPr>
        <p:txBody>
          <a:bodyPr wrap="none" anchor="ctr"/>
          <a:lstStyle/>
          <a:p>
            <a:endParaRPr lang="en-US" sz="2400">
              <a:latin typeface="Times New Roman" pitchFamily="18" charset="0"/>
              <a:ea typeface="MS PGothic" pitchFamily="34" charset="-128"/>
            </a:endParaRPr>
          </a:p>
        </p:txBody>
      </p:sp>
      <p:sp>
        <p:nvSpPr>
          <p:cNvPr id="24579" name="Oval 3"/>
          <p:cNvSpPr>
            <a:spLocks noChangeArrowheads="1"/>
          </p:cNvSpPr>
          <p:nvPr/>
        </p:nvSpPr>
        <p:spPr bwMode="auto">
          <a:xfrm>
            <a:off x="6248400" y="2057400"/>
            <a:ext cx="1981200" cy="3276600"/>
          </a:xfrm>
          <a:prstGeom prst="ellipse">
            <a:avLst/>
          </a:prstGeom>
          <a:solidFill>
            <a:srgbClr val="7696DC"/>
          </a:solidFill>
          <a:ln w="76200">
            <a:solidFill>
              <a:schemeClr val="tx1"/>
            </a:solidFill>
            <a:round/>
            <a:headEnd/>
            <a:tailEnd/>
          </a:ln>
        </p:spPr>
        <p:txBody>
          <a:bodyPr wrap="none" anchor="ctr"/>
          <a:lstStyle/>
          <a:p>
            <a:endParaRPr lang="en-US" sz="2400">
              <a:latin typeface="Times New Roman" pitchFamily="18" charset="0"/>
              <a:ea typeface="MS PGothic" pitchFamily="34" charset="-128"/>
            </a:endParaRPr>
          </a:p>
        </p:txBody>
      </p:sp>
      <p:sp>
        <p:nvSpPr>
          <p:cNvPr id="24580" name="Oval 4"/>
          <p:cNvSpPr>
            <a:spLocks noChangeArrowheads="1"/>
          </p:cNvSpPr>
          <p:nvPr/>
        </p:nvSpPr>
        <p:spPr bwMode="auto">
          <a:xfrm>
            <a:off x="7162800" y="2438400"/>
            <a:ext cx="990600" cy="2362200"/>
          </a:xfrm>
          <a:prstGeom prst="ellipse">
            <a:avLst/>
          </a:prstGeom>
          <a:solidFill>
            <a:srgbClr val="C0C0C0"/>
          </a:solidFill>
          <a:ln w="9525">
            <a:solidFill>
              <a:schemeClr val="tx1"/>
            </a:solidFill>
            <a:round/>
            <a:headEnd/>
            <a:tailEnd/>
          </a:ln>
        </p:spPr>
        <p:txBody>
          <a:bodyPr wrap="none" anchor="ctr"/>
          <a:lstStyle/>
          <a:p>
            <a:pPr algn="ctr"/>
            <a:endParaRPr lang="en-US" sz="2400">
              <a:solidFill>
                <a:srgbClr val="000000"/>
              </a:solidFill>
              <a:latin typeface="Times New Roman" pitchFamily="18" charset="0"/>
              <a:ea typeface="MS PGothic" pitchFamily="34" charset="-128"/>
            </a:endParaRPr>
          </a:p>
        </p:txBody>
      </p:sp>
      <p:sp>
        <p:nvSpPr>
          <p:cNvPr id="24581" name="Text Box 6"/>
          <p:cNvSpPr txBox="1">
            <a:spLocks noChangeArrowheads="1"/>
          </p:cNvSpPr>
          <p:nvPr/>
        </p:nvSpPr>
        <p:spPr bwMode="auto">
          <a:xfrm>
            <a:off x="4038600" y="3124200"/>
            <a:ext cx="1752600" cy="366713"/>
          </a:xfrm>
          <a:prstGeom prst="rect">
            <a:avLst/>
          </a:prstGeom>
          <a:noFill/>
          <a:ln w="9525">
            <a:noFill/>
            <a:miter lim="800000"/>
            <a:headEnd/>
            <a:tailEnd/>
          </a:ln>
        </p:spPr>
        <p:txBody>
          <a:bodyPr>
            <a:spAutoFit/>
          </a:bodyPr>
          <a:lstStyle/>
          <a:p>
            <a:pPr>
              <a:spcBef>
                <a:spcPct val="50000"/>
              </a:spcBef>
            </a:pPr>
            <a:r>
              <a:rPr lang="en-US" b="1">
                <a:ea typeface="MS PGothic" pitchFamily="34" charset="-128"/>
              </a:rPr>
              <a:t>Stomach</a:t>
            </a:r>
          </a:p>
        </p:txBody>
      </p:sp>
      <p:sp>
        <p:nvSpPr>
          <p:cNvPr id="24582" name="Line 7"/>
          <p:cNvSpPr>
            <a:spLocks noChangeShapeType="1"/>
          </p:cNvSpPr>
          <p:nvPr/>
        </p:nvSpPr>
        <p:spPr bwMode="auto">
          <a:xfrm flipV="1">
            <a:off x="4800600" y="1981200"/>
            <a:ext cx="381000" cy="1143000"/>
          </a:xfrm>
          <a:prstGeom prst="line">
            <a:avLst/>
          </a:prstGeom>
          <a:noFill/>
          <a:ln w="9525">
            <a:solidFill>
              <a:schemeClr val="tx1"/>
            </a:solidFill>
            <a:round/>
            <a:headEnd/>
            <a:tailEnd type="triangle" w="med" len="med"/>
          </a:ln>
        </p:spPr>
        <p:txBody>
          <a:bodyPr/>
          <a:lstStyle/>
          <a:p>
            <a:endParaRPr lang="en-US"/>
          </a:p>
        </p:txBody>
      </p:sp>
      <p:sp>
        <p:nvSpPr>
          <p:cNvPr id="24583" name="Text Box 8"/>
          <p:cNvSpPr txBox="1">
            <a:spLocks noChangeArrowheads="1"/>
          </p:cNvSpPr>
          <p:nvPr/>
        </p:nvSpPr>
        <p:spPr bwMode="auto">
          <a:xfrm>
            <a:off x="4648200" y="1676400"/>
            <a:ext cx="914400" cy="366713"/>
          </a:xfrm>
          <a:prstGeom prst="rect">
            <a:avLst/>
          </a:prstGeom>
          <a:noFill/>
          <a:ln w="9525">
            <a:noFill/>
            <a:miter lim="800000"/>
            <a:headEnd/>
            <a:tailEnd/>
          </a:ln>
        </p:spPr>
        <p:txBody>
          <a:bodyPr>
            <a:spAutoFit/>
          </a:bodyPr>
          <a:lstStyle/>
          <a:p>
            <a:pPr>
              <a:spcBef>
                <a:spcPct val="50000"/>
              </a:spcBef>
            </a:pPr>
            <a:r>
              <a:rPr lang="en-US" b="1">
                <a:ea typeface="MS PGothic" pitchFamily="34" charset="-128"/>
              </a:rPr>
              <a:t>Brain</a:t>
            </a:r>
          </a:p>
        </p:txBody>
      </p:sp>
      <p:sp>
        <p:nvSpPr>
          <p:cNvPr id="24584" name="Line 9"/>
          <p:cNvSpPr>
            <a:spLocks noChangeShapeType="1"/>
          </p:cNvSpPr>
          <p:nvPr/>
        </p:nvSpPr>
        <p:spPr bwMode="auto">
          <a:xfrm flipH="1">
            <a:off x="3962400" y="3581400"/>
            <a:ext cx="533400" cy="990600"/>
          </a:xfrm>
          <a:prstGeom prst="line">
            <a:avLst/>
          </a:prstGeom>
          <a:noFill/>
          <a:ln w="9525">
            <a:solidFill>
              <a:schemeClr val="tx1"/>
            </a:solidFill>
            <a:round/>
            <a:headEnd/>
            <a:tailEnd type="triangle" w="med" len="med"/>
          </a:ln>
        </p:spPr>
        <p:txBody>
          <a:bodyPr/>
          <a:lstStyle/>
          <a:p>
            <a:endParaRPr lang="en-US"/>
          </a:p>
        </p:txBody>
      </p:sp>
      <p:sp>
        <p:nvSpPr>
          <p:cNvPr id="24585" name="Text Box 10"/>
          <p:cNvSpPr txBox="1">
            <a:spLocks noChangeArrowheads="1"/>
          </p:cNvSpPr>
          <p:nvPr/>
        </p:nvSpPr>
        <p:spPr bwMode="auto">
          <a:xfrm>
            <a:off x="3657600" y="4648200"/>
            <a:ext cx="1143000" cy="366713"/>
          </a:xfrm>
          <a:prstGeom prst="rect">
            <a:avLst/>
          </a:prstGeom>
          <a:noFill/>
          <a:ln w="9525">
            <a:noFill/>
            <a:miter lim="800000"/>
            <a:headEnd/>
            <a:tailEnd/>
          </a:ln>
        </p:spPr>
        <p:txBody>
          <a:bodyPr>
            <a:spAutoFit/>
          </a:bodyPr>
          <a:lstStyle/>
          <a:p>
            <a:pPr>
              <a:spcBef>
                <a:spcPct val="50000"/>
              </a:spcBef>
            </a:pPr>
            <a:r>
              <a:rPr lang="en-US" b="1">
                <a:ea typeface="MS PGothic" pitchFamily="34" charset="-128"/>
              </a:rPr>
              <a:t>Liver</a:t>
            </a:r>
          </a:p>
        </p:txBody>
      </p:sp>
      <p:sp>
        <p:nvSpPr>
          <p:cNvPr id="24586" name="Line 11"/>
          <p:cNvSpPr>
            <a:spLocks noChangeShapeType="1"/>
          </p:cNvSpPr>
          <p:nvPr/>
        </p:nvSpPr>
        <p:spPr bwMode="auto">
          <a:xfrm>
            <a:off x="4800600" y="3581400"/>
            <a:ext cx="609600" cy="1600200"/>
          </a:xfrm>
          <a:prstGeom prst="line">
            <a:avLst/>
          </a:prstGeom>
          <a:noFill/>
          <a:ln w="9525">
            <a:solidFill>
              <a:schemeClr val="tx1"/>
            </a:solidFill>
            <a:round/>
            <a:headEnd/>
            <a:tailEnd type="triangle" w="med" len="med"/>
          </a:ln>
        </p:spPr>
        <p:txBody>
          <a:bodyPr/>
          <a:lstStyle/>
          <a:p>
            <a:endParaRPr lang="en-US"/>
          </a:p>
        </p:txBody>
      </p:sp>
      <p:sp>
        <p:nvSpPr>
          <p:cNvPr id="24587" name="Text Box 12"/>
          <p:cNvSpPr txBox="1">
            <a:spLocks noChangeArrowheads="1"/>
          </p:cNvSpPr>
          <p:nvPr/>
        </p:nvSpPr>
        <p:spPr bwMode="auto">
          <a:xfrm>
            <a:off x="5181600" y="5257800"/>
            <a:ext cx="1295400" cy="366713"/>
          </a:xfrm>
          <a:prstGeom prst="rect">
            <a:avLst/>
          </a:prstGeom>
          <a:noFill/>
          <a:ln w="9525">
            <a:noFill/>
            <a:miter lim="800000"/>
            <a:headEnd/>
            <a:tailEnd/>
          </a:ln>
        </p:spPr>
        <p:txBody>
          <a:bodyPr>
            <a:spAutoFit/>
          </a:bodyPr>
          <a:lstStyle/>
          <a:p>
            <a:pPr>
              <a:spcBef>
                <a:spcPct val="50000"/>
              </a:spcBef>
            </a:pPr>
            <a:r>
              <a:rPr lang="en-US" b="1">
                <a:ea typeface="MS PGothic" pitchFamily="34" charset="-128"/>
              </a:rPr>
              <a:t>Kidneys</a:t>
            </a:r>
          </a:p>
        </p:txBody>
      </p:sp>
      <p:sp>
        <p:nvSpPr>
          <p:cNvPr id="24588" name="Line 13"/>
          <p:cNvSpPr>
            <a:spLocks noChangeShapeType="1"/>
          </p:cNvSpPr>
          <p:nvPr/>
        </p:nvSpPr>
        <p:spPr bwMode="auto">
          <a:xfrm>
            <a:off x="5181600" y="3352800"/>
            <a:ext cx="1219200" cy="228600"/>
          </a:xfrm>
          <a:prstGeom prst="line">
            <a:avLst/>
          </a:prstGeom>
          <a:noFill/>
          <a:ln w="38100">
            <a:solidFill>
              <a:srgbClr val="FFFF99"/>
            </a:solidFill>
            <a:round/>
            <a:headEnd/>
            <a:tailEnd type="triangle" w="med" len="med"/>
          </a:ln>
        </p:spPr>
        <p:txBody>
          <a:bodyPr/>
          <a:lstStyle/>
          <a:p>
            <a:endParaRPr lang="en-US"/>
          </a:p>
        </p:txBody>
      </p:sp>
      <p:sp>
        <p:nvSpPr>
          <p:cNvPr id="24589" name="Text Box 14"/>
          <p:cNvSpPr txBox="1">
            <a:spLocks noChangeArrowheads="1"/>
          </p:cNvSpPr>
          <p:nvPr/>
        </p:nvSpPr>
        <p:spPr bwMode="auto">
          <a:xfrm>
            <a:off x="7315200" y="3352800"/>
            <a:ext cx="914400" cy="366713"/>
          </a:xfrm>
          <a:prstGeom prst="rect">
            <a:avLst/>
          </a:prstGeom>
          <a:noFill/>
          <a:ln w="9525">
            <a:noFill/>
            <a:miter lim="800000"/>
            <a:headEnd/>
            <a:tailEnd/>
          </a:ln>
        </p:spPr>
        <p:txBody>
          <a:bodyPr>
            <a:spAutoFit/>
          </a:bodyPr>
          <a:lstStyle/>
          <a:p>
            <a:pPr>
              <a:spcBef>
                <a:spcPct val="50000"/>
              </a:spcBef>
            </a:pPr>
            <a:r>
              <a:rPr lang="en-US" b="1">
                <a:solidFill>
                  <a:srgbClr val="FF0000"/>
                </a:solidFill>
                <a:ea typeface="MS PGothic" pitchFamily="34" charset="-128"/>
              </a:rPr>
              <a:t>Fetus</a:t>
            </a:r>
          </a:p>
        </p:txBody>
      </p:sp>
      <p:sp>
        <p:nvSpPr>
          <p:cNvPr id="24590" name="Line 15"/>
          <p:cNvSpPr>
            <a:spLocks noChangeShapeType="1"/>
          </p:cNvSpPr>
          <p:nvPr/>
        </p:nvSpPr>
        <p:spPr bwMode="auto">
          <a:xfrm>
            <a:off x="6400800" y="3581400"/>
            <a:ext cx="838200" cy="0"/>
          </a:xfrm>
          <a:prstGeom prst="line">
            <a:avLst/>
          </a:prstGeom>
          <a:noFill/>
          <a:ln w="38100">
            <a:solidFill>
              <a:srgbClr val="FFFF99"/>
            </a:solidFill>
            <a:round/>
            <a:headEnd/>
            <a:tailEnd type="triangle" w="med" len="med"/>
          </a:ln>
        </p:spPr>
        <p:txBody>
          <a:bodyPr/>
          <a:lstStyle/>
          <a:p>
            <a:endParaRPr lang="en-US"/>
          </a:p>
        </p:txBody>
      </p:sp>
      <p:sp>
        <p:nvSpPr>
          <p:cNvPr id="24591" name="Line 16"/>
          <p:cNvSpPr>
            <a:spLocks noChangeShapeType="1"/>
          </p:cNvSpPr>
          <p:nvPr/>
        </p:nvSpPr>
        <p:spPr bwMode="auto">
          <a:xfrm>
            <a:off x="5181600" y="3581400"/>
            <a:ext cx="838200" cy="1066800"/>
          </a:xfrm>
          <a:prstGeom prst="line">
            <a:avLst/>
          </a:prstGeom>
          <a:noFill/>
          <a:ln w="9525">
            <a:solidFill>
              <a:schemeClr val="tx1"/>
            </a:solidFill>
            <a:round/>
            <a:headEnd/>
            <a:tailEnd type="triangle" w="med" len="med"/>
          </a:ln>
        </p:spPr>
        <p:txBody>
          <a:bodyPr/>
          <a:lstStyle/>
          <a:p>
            <a:endParaRPr lang="en-US"/>
          </a:p>
        </p:txBody>
      </p:sp>
      <p:sp>
        <p:nvSpPr>
          <p:cNvPr id="24592" name="Text Box 17"/>
          <p:cNvSpPr txBox="1">
            <a:spLocks noChangeArrowheads="1"/>
          </p:cNvSpPr>
          <p:nvPr/>
        </p:nvSpPr>
        <p:spPr bwMode="auto">
          <a:xfrm>
            <a:off x="5486400" y="4800600"/>
            <a:ext cx="1219200" cy="366713"/>
          </a:xfrm>
          <a:prstGeom prst="rect">
            <a:avLst/>
          </a:prstGeom>
          <a:noFill/>
          <a:ln w="9525">
            <a:noFill/>
            <a:miter lim="800000"/>
            <a:headEnd/>
            <a:tailEnd/>
          </a:ln>
        </p:spPr>
        <p:txBody>
          <a:bodyPr>
            <a:spAutoFit/>
          </a:bodyPr>
          <a:lstStyle/>
          <a:p>
            <a:pPr>
              <a:spcBef>
                <a:spcPct val="50000"/>
              </a:spcBef>
            </a:pPr>
            <a:r>
              <a:rPr lang="en-US" b="1">
                <a:ea typeface="MS PGothic" pitchFamily="34" charset="-128"/>
              </a:rPr>
              <a:t>Muscles</a:t>
            </a:r>
          </a:p>
        </p:txBody>
      </p:sp>
      <p:sp>
        <p:nvSpPr>
          <p:cNvPr id="24593" name="Line 18"/>
          <p:cNvSpPr>
            <a:spLocks noChangeShapeType="1"/>
          </p:cNvSpPr>
          <p:nvPr/>
        </p:nvSpPr>
        <p:spPr bwMode="auto">
          <a:xfrm flipV="1">
            <a:off x="5105400" y="2590800"/>
            <a:ext cx="533400" cy="533400"/>
          </a:xfrm>
          <a:prstGeom prst="line">
            <a:avLst/>
          </a:prstGeom>
          <a:noFill/>
          <a:ln w="9525">
            <a:solidFill>
              <a:schemeClr val="tx1"/>
            </a:solidFill>
            <a:round/>
            <a:headEnd/>
            <a:tailEnd type="triangle" w="med" len="med"/>
          </a:ln>
        </p:spPr>
        <p:txBody>
          <a:bodyPr/>
          <a:lstStyle/>
          <a:p>
            <a:endParaRPr lang="en-US"/>
          </a:p>
        </p:txBody>
      </p:sp>
      <p:sp>
        <p:nvSpPr>
          <p:cNvPr id="24594" name="Text Box 19"/>
          <p:cNvSpPr txBox="1">
            <a:spLocks noChangeArrowheads="1"/>
          </p:cNvSpPr>
          <p:nvPr/>
        </p:nvSpPr>
        <p:spPr bwMode="auto">
          <a:xfrm>
            <a:off x="5181600" y="2209800"/>
            <a:ext cx="1143000" cy="366713"/>
          </a:xfrm>
          <a:prstGeom prst="rect">
            <a:avLst/>
          </a:prstGeom>
          <a:noFill/>
          <a:ln w="9525">
            <a:noFill/>
            <a:miter lim="800000"/>
            <a:headEnd/>
            <a:tailEnd/>
          </a:ln>
        </p:spPr>
        <p:txBody>
          <a:bodyPr>
            <a:spAutoFit/>
          </a:bodyPr>
          <a:lstStyle/>
          <a:p>
            <a:pPr>
              <a:spcBef>
                <a:spcPct val="50000"/>
              </a:spcBef>
            </a:pPr>
            <a:r>
              <a:rPr lang="en-US" b="1">
                <a:ea typeface="MS PGothic" pitchFamily="34" charset="-128"/>
              </a:rPr>
              <a:t>Nerves</a:t>
            </a:r>
          </a:p>
        </p:txBody>
      </p:sp>
      <p:sp>
        <p:nvSpPr>
          <p:cNvPr id="24595" name="Text Box 20"/>
          <p:cNvSpPr txBox="1">
            <a:spLocks noChangeArrowheads="1"/>
          </p:cNvSpPr>
          <p:nvPr/>
        </p:nvSpPr>
        <p:spPr bwMode="auto">
          <a:xfrm>
            <a:off x="5791200" y="3124200"/>
            <a:ext cx="1295400" cy="366713"/>
          </a:xfrm>
          <a:prstGeom prst="rect">
            <a:avLst/>
          </a:prstGeom>
          <a:noFill/>
          <a:ln w="9525">
            <a:noFill/>
            <a:miter lim="800000"/>
            <a:headEnd/>
            <a:tailEnd/>
          </a:ln>
        </p:spPr>
        <p:txBody>
          <a:bodyPr>
            <a:spAutoFit/>
          </a:bodyPr>
          <a:lstStyle/>
          <a:p>
            <a:pPr>
              <a:spcBef>
                <a:spcPct val="50000"/>
              </a:spcBef>
            </a:pPr>
            <a:r>
              <a:rPr lang="en-US" b="1">
                <a:solidFill>
                  <a:srgbClr val="FF0000"/>
                </a:solidFill>
                <a:ea typeface="MS PGothic" pitchFamily="34" charset="-128"/>
              </a:rPr>
              <a:t>Placenta</a:t>
            </a:r>
          </a:p>
        </p:txBody>
      </p:sp>
      <p:sp>
        <p:nvSpPr>
          <p:cNvPr id="24596" name="Line 21"/>
          <p:cNvSpPr>
            <a:spLocks noChangeShapeType="1"/>
          </p:cNvSpPr>
          <p:nvPr/>
        </p:nvSpPr>
        <p:spPr bwMode="auto">
          <a:xfrm flipV="1">
            <a:off x="7848600" y="3048000"/>
            <a:ext cx="0" cy="304800"/>
          </a:xfrm>
          <a:prstGeom prst="line">
            <a:avLst/>
          </a:prstGeom>
          <a:noFill/>
          <a:ln w="9525">
            <a:solidFill>
              <a:schemeClr val="tx1"/>
            </a:solidFill>
            <a:round/>
            <a:headEnd/>
            <a:tailEnd type="triangle" w="med" len="med"/>
          </a:ln>
        </p:spPr>
        <p:txBody>
          <a:bodyPr/>
          <a:lstStyle/>
          <a:p>
            <a:endParaRPr lang="en-US"/>
          </a:p>
        </p:txBody>
      </p:sp>
      <p:sp>
        <p:nvSpPr>
          <p:cNvPr id="24597" name="Text Box 22"/>
          <p:cNvSpPr txBox="1">
            <a:spLocks noChangeArrowheads="1"/>
          </p:cNvSpPr>
          <p:nvPr/>
        </p:nvSpPr>
        <p:spPr bwMode="auto">
          <a:xfrm>
            <a:off x="7467600" y="2743200"/>
            <a:ext cx="609600" cy="274638"/>
          </a:xfrm>
          <a:prstGeom prst="rect">
            <a:avLst/>
          </a:prstGeom>
          <a:noFill/>
          <a:ln w="9525">
            <a:noFill/>
            <a:miter lim="800000"/>
            <a:headEnd/>
            <a:tailEnd/>
          </a:ln>
        </p:spPr>
        <p:txBody>
          <a:bodyPr>
            <a:spAutoFit/>
          </a:bodyPr>
          <a:lstStyle/>
          <a:p>
            <a:pPr>
              <a:spcBef>
                <a:spcPct val="50000"/>
              </a:spcBef>
            </a:pPr>
            <a:r>
              <a:rPr lang="en-US" sz="1200" b="1">
                <a:solidFill>
                  <a:srgbClr val="000000"/>
                </a:solidFill>
                <a:ea typeface="MS PGothic" pitchFamily="34" charset="-128"/>
              </a:rPr>
              <a:t>Brain</a:t>
            </a:r>
          </a:p>
        </p:txBody>
      </p:sp>
      <p:sp>
        <p:nvSpPr>
          <p:cNvPr id="24598" name="Line 23"/>
          <p:cNvSpPr>
            <a:spLocks noChangeShapeType="1"/>
          </p:cNvSpPr>
          <p:nvPr/>
        </p:nvSpPr>
        <p:spPr bwMode="auto">
          <a:xfrm flipH="1">
            <a:off x="7620000" y="3657600"/>
            <a:ext cx="152400" cy="228600"/>
          </a:xfrm>
          <a:prstGeom prst="line">
            <a:avLst/>
          </a:prstGeom>
          <a:noFill/>
          <a:ln w="9525">
            <a:solidFill>
              <a:schemeClr val="tx1"/>
            </a:solidFill>
            <a:round/>
            <a:headEnd/>
            <a:tailEnd type="triangle" w="med" len="med"/>
          </a:ln>
        </p:spPr>
        <p:txBody>
          <a:bodyPr/>
          <a:lstStyle/>
          <a:p>
            <a:endParaRPr lang="en-US"/>
          </a:p>
        </p:txBody>
      </p:sp>
      <p:sp>
        <p:nvSpPr>
          <p:cNvPr id="24599" name="Text Box 24"/>
          <p:cNvSpPr txBox="1">
            <a:spLocks noChangeArrowheads="1"/>
          </p:cNvSpPr>
          <p:nvPr/>
        </p:nvSpPr>
        <p:spPr bwMode="auto">
          <a:xfrm>
            <a:off x="7239000" y="3886200"/>
            <a:ext cx="685800" cy="274638"/>
          </a:xfrm>
          <a:prstGeom prst="rect">
            <a:avLst/>
          </a:prstGeom>
          <a:noFill/>
          <a:ln w="9525">
            <a:noFill/>
            <a:miter lim="800000"/>
            <a:headEnd/>
            <a:tailEnd/>
          </a:ln>
        </p:spPr>
        <p:txBody>
          <a:bodyPr>
            <a:spAutoFit/>
          </a:bodyPr>
          <a:lstStyle/>
          <a:p>
            <a:pPr>
              <a:spcBef>
                <a:spcPct val="50000"/>
              </a:spcBef>
            </a:pPr>
            <a:r>
              <a:rPr lang="en-US" sz="1200" b="1">
                <a:solidFill>
                  <a:srgbClr val="000000"/>
                </a:solidFill>
                <a:ea typeface="MS PGothic" pitchFamily="34" charset="-128"/>
              </a:rPr>
              <a:t>Heart</a:t>
            </a:r>
          </a:p>
        </p:txBody>
      </p:sp>
      <p:sp>
        <p:nvSpPr>
          <p:cNvPr id="24600" name="Line 25"/>
          <p:cNvSpPr>
            <a:spLocks noChangeShapeType="1"/>
          </p:cNvSpPr>
          <p:nvPr/>
        </p:nvSpPr>
        <p:spPr bwMode="auto">
          <a:xfrm flipH="1">
            <a:off x="7848600" y="3733800"/>
            <a:ext cx="76200" cy="533400"/>
          </a:xfrm>
          <a:prstGeom prst="line">
            <a:avLst/>
          </a:prstGeom>
          <a:noFill/>
          <a:ln w="9525">
            <a:solidFill>
              <a:schemeClr val="tx1"/>
            </a:solidFill>
            <a:round/>
            <a:headEnd/>
            <a:tailEnd type="triangle" w="med" len="med"/>
          </a:ln>
        </p:spPr>
        <p:txBody>
          <a:bodyPr/>
          <a:lstStyle/>
          <a:p>
            <a:endParaRPr lang="en-US"/>
          </a:p>
        </p:txBody>
      </p:sp>
      <p:sp>
        <p:nvSpPr>
          <p:cNvPr id="24601" name="Text Box 26"/>
          <p:cNvSpPr txBox="1">
            <a:spLocks noChangeArrowheads="1"/>
          </p:cNvSpPr>
          <p:nvPr/>
        </p:nvSpPr>
        <p:spPr bwMode="auto">
          <a:xfrm>
            <a:off x="7315200" y="4267200"/>
            <a:ext cx="762000" cy="274638"/>
          </a:xfrm>
          <a:prstGeom prst="rect">
            <a:avLst/>
          </a:prstGeom>
          <a:noFill/>
          <a:ln w="9525">
            <a:noFill/>
            <a:miter lim="800000"/>
            <a:headEnd/>
            <a:tailEnd/>
          </a:ln>
        </p:spPr>
        <p:txBody>
          <a:bodyPr>
            <a:spAutoFit/>
          </a:bodyPr>
          <a:lstStyle/>
          <a:p>
            <a:pPr>
              <a:spcBef>
                <a:spcPct val="50000"/>
              </a:spcBef>
            </a:pPr>
            <a:r>
              <a:rPr lang="en-US" sz="1200" b="1">
                <a:solidFill>
                  <a:srgbClr val="000000"/>
                </a:solidFill>
                <a:ea typeface="MS PGothic" pitchFamily="34" charset="-128"/>
              </a:rPr>
              <a:t>Organs</a:t>
            </a:r>
          </a:p>
        </p:txBody>
      </p:sp>
      <p:sp>
        <p:nvSpPr>
          <p:cNvPr id="24602" name="Rectangle 27"/>
          <p:cNvSpPr>
            <a:spLocks noChangeArrowheads="1"/>
          </p:cNvSpPr>
          <p:nvPr/>
        </p:nvSpPr>
        <p:spPr bwMode="auto">
          <a:xfrm>
            <a:off x="2411413" y="1828800"/>
            <a:ext cx="9144000" cy="457200"/>
          </a:xfrm>
          <a:prstGeom prst="rect">
            <a:avLst/>
          </a:prstGeom>
          <a:noFill/>
          <a:ln w="9525">
            <a:noFill/>
            <a:miter lim="800000"/>
            <a:headEnd/>
            <a:tailEnd/>
          </a:ln>
        </p:spPr>
        <p:txBody>
          <a:bodyPr>
            <a:spAutoFit/>
          </a:bodyPr>
          <a:lstStyle/>
          <a:p>
            <a:endParaRPr lang="en-US" sz="2400">
              <a:latin typeface="Times New Roman" pitchFamily="18" charset="0"/>
              <a:ea typeface="MS PGothic" pitchFamily="34" charset="-128"/>
            </a:endParaRPr>
          </a:p>
        </p:txBody>
      </p:sp>
      <p:pic>
        <p:nvPicPr>
          <p:cNvPr id="24603" name="Picture 31" descr="GORJOL_W1"/>
          <p:cNvPicPr>
            <a:picLocks noChangeAspect="1" noChangeArrowheads="1"/>
          </p:cNvPicPr>
          <p:nvPr/>
        </p:nvPicPr>
        <p:blipFill>
          <a:blip r:embed="rId3" cstate="print"/>
          <a:srcRect/>
          <a:stretch>
            <a:fillRect/>
          </a:stretch>
        </p:blipFill>
        <p:spPr bwMode="auto">
          <a:xfrm>
            <a:off x="304800" y="1828800"/>
            <a:ext cx="1752600" cy="1603375"/>
          </a:xfrm>
          <a:prstGeom prst="rect">
            <a:avLst/>
          </a:prstGeom>
          <a:noFill/>
          <a:ln w="9525">
            <a:noFill/>
            <a:miter lim="800000"/>
            <a:headEnd/>
            <a:tailEnd/>
          </a:ln>
        </p:spPr>
      </p:pic>
      <p:sp>
        <p:nvSpPr>
          <p:cNvPr id="24604" name="Line 32"/>
          <p:cNvSpPr>
            <a:spLocks noChangeShapeType="1"/>
          </p:cNvSpPr>
          <p:nvPr/>
        </p:nvSpPr>
        <p:spPr bwMode="auto">
          <a:xfrm flipH="1">
            <a:off x="3505200" y="3429000"/>
            <a:ext cx="533400" cy="304800"/>
          </a:xfrm>
          <a:prstGeom prst="line">
            <a:avLst/>
          </a:prstGeom>
          <a:noFill/>
          <a:ln w="9525">
            <a:solidFill>
              <a:schemeClr val="tx1"/>
            </a:solidFill>
            <a:round/>
            <a:headEnd/>
            <a:tailEnd type="triangle" w="med" len="med"/>
          </a:ln>
        </p:spPr>
        <p:txBody>
          <a:bodyPr/>
          <a:lstStyle/>
          <a:p>
            <a:endParaRPr lang="en-US"/>
          </a:p>
        </p:txBody>
      </p:sp>
      <p:sp>
        <p:nvSpPr>
          <p:cNvPr id="24605" name="Text Box 33"/>
          <p:cNvSpPr txBox="1">
            <a:spLocks noChangeArrowheads="1"/>
          </p:cNvSpPr>
          <p:nvPr/>
        </p:nvSpPr>
        <p:spPr bwMode="auto">
          <a:xfrm>
            <a:off x="2895600" y="3733800"/>
            <a:ext cx="1143000" cy="366713"/>
          </a:xfrm>
          <a:prstGeom prst="rect">
            <a:avLst/>
          </a:prstGeom>
          <a:noFill/>
          <a:ln w="9525">
            <a:noFill/>
            <a:miter lim="800000"/>
            <a:headEnd/>
            <a:tailEnd/>
          </a:ln>
        </p:spPr>
        <p:txBody>
          <a:bodyPr>
            <a:spAutoFit/>
          </a:bodyPr>
          <a:lstStyle/>
          <a:p>
            <a:pPr>
              <a:spcBef>
                <a:spcPct val="50000"/>
              </a:spcBef>
            </a:pPr>
            <a:r>
              <a:rPr lang="en-US" b="1">
                <a:ea typeface="MS PGothic" pitchFamily="34" charset="-128"/>
              </a:rPr>
              <a:t>Breast</a:t>
            </a:r>
          </a:p>
        </p:txBody>
      </p:sp>
      <p:sp>
        <p:nvSpPr>
          <p:cNvPr id="24606" name="Line 30"/>
          <p:cNvSpPr>
            <a:spLocks noChangeShapeType="1"/>
          </p:cNvSpPr>
          <p:nvPr/>
        </p:nvSpPr>
        <p:spPr bwMode="auto">
          <a:xfrm>
            <a:off x="2133600" y="2514600"/>
            <a:ext cx="1905000" cy="685800"/>
          </a:xfrm>
          <a:prstGeom prst="line">
            <a:avLst/>
          </a:prstGeom>
          <a:noFill/>
          <a:ln w="38100">
            <a:solidFill>
              <a:srgbClr val="FFFF99"/>
            </a:solidFill>
            <a:round/>
            <a:headEnd/>
            <a:tailEnd type="triangle" w="med" len="med"/>
          </a:ln>
        </p:spPr>
        <p:txBody>
          <a:bodyPr/>
          <a:lstStyle/>
          <a:p>
            <a:endParaRPr lang="en-US"/>
          </a:p>
        </p:txBody>
      </p:sp>
      <p:sp>
        <p:nvSpPr>
          <p:cNvPr id="24607" name="Rectangle 31"/>
          <p:cNvSpPr>
            <a:spLocks noChangeArrowheads="1"/>
          </p:cNvSpPr>
          <p:nvPr/>
        </p:nvSpPr>
        <p:spPr bwMode="auto">
          <a:xfrm>
            <a:off x="609600" y="152400"/>
            <a:ext cx="8561388" cy="1066800"/>
          </a:xfrm>
          <a:prstGeom prst="rect">
            <a:avLst/>
          </a:prstGeom>
          <a:noFill/>
          <a:ln w="9525">
            <a:noFill/>
            <a:miter lim="800000"/>
            <a:headEnd/>
            <a:tailEnd/>
          </a:ln>
        </p:spPr>
        <p:txBody>
          <a:bodyPr wrap="square">
            <a:spAutoFit/>
          </a:bodyPr>
          <a:lstStyle/>
          <a:p>
            <a:r>
              <a:rPr lang="en-US" sz="3200" dirty="0">
                <a:solidFill>
                  <a:schemeClr val="tx2"/>
                </a:solidFill>
                <a:latin typeface="Georgia" pitchFamily="18" charset="0"/>
              </a:rPr>
              <a:t>Relationship between mother’s drinking</a:t>
            </a:r>
            <a:br>
              <a:rPr lang="en-US" sz="3200" dirty="0">
                <a:solidFill>
                  <a:schemeClr val="tx2"/>
                </a:solidFill>
                <a:latin typeface="Georgia" pitchFamily="18" charset="0"/>
              </a:rPr>
            </a:br>
            <a:r>
              <a:rPr lang="en-US" sz="3200" dirty="0">
                <a:solidFill>
                  <a:schemeClr val="tx2"/>
                </a:solidFill>
                <a:latin typeface="Georgia" pitchFamily="18" charset="0"/>
              </a:rPr>
              <a:t>and fetal development</a:t>
            </a:r>
          </a:p>
        </p:txBody>
      </p:sp>
    </p:spTree>
    <p:extLst>
      <p:ext uri="{BB962C8B-B14F-4D97-AF65-F5344CB8AC3E}">
        <p14:creationId xmlns:p14="http://schemas.microsoft.com/office/powerpoint/2010/main" val="27582884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29</a:t>
            </a:fld>
            <a:endParaRPr lang="en-US"/>
          </a:p>
        </p:txBody>
      </p:sp>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76200"/>
            <a:ext cx="5282570" cy="62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30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FAS/FASD?</a:t>
            </a:r>
            <a:endParaRPr lang="en-US" dirty="0"/>
          </a:p>
        </p:txBody>
      </p:sp>
      <p:sp>
        <p:nvSpPr>
          <p:cNvPr id="3" name="Content Placeholder 2"/>
          <p:cNvSpPr>
            <a:spLocks noGrp="1"/>
          </p:cNvSpPr>
          <p:nvPr>
            <p:ph idx="1"/>
          </p:nvPr>
        </p:nvSpPr>
        <p:spPr/>
        <p:txBody>
          <a:bodyPr>
            <a:normAutofit lnSpcReduction="10000"/>
          </a:bodyPr>
          <a:lstStyle/>
          <a:p>
            <a:r>
              <a:rPr lang="en-US" b="1" i="1" u="sng" dirty="0" smtClean="0"/>
              <a:t>Fetal Alcohol Syndrome</a:t>
            </a:r>
            <a:r>
              <a:rPr lang="en-US" dirty="0" smtClean="0"/>
              <a:t> (FAS) occurs as a result of a woman consuming alcohol during pregnancy which can result in significant effects on the developing brain of the infant.</a:t>
            </a:r>
          </a:p>
          <a:p>
            <a:r>
              <a:rPr lang="en-US" b="1" i="1" u="sng" dirty="0" smtClean="0"/>
              <a:t>Fetal Alcohol Spectrum Disorders </a:t>
            </a:r>
            <a:r>
              <a:rPr lang="en-US" dirty="0" smtClean="0"/>
              <a:t>(FASD) is an umbrella term much like Autism Spectrum Disorders in which there are a spectrum of conditions that may be diagnosed depending upon  the differential effects of alcohol use during pregnancy.</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a:t>
            </a:fld>
            <a:endParaRPr lang="en-US"/>
          </a:p>
        </p:txBody>
      </p:sp>
    </p:spTree>
    <p:extLst>
      <p:ext uri="{BB962C8B-B14F-4D97-AF65-F5344CB8AC3E}">
        <p14:creationId xmlns:p14="http://schemas.microsoft.com/office/powerpoint/2010/main" val="1184855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Reduced </a:t>
            </a:r>
            <a:r>
              <a:rPr lang="en-US" dirty="0"/>
              <a:t>IQ for full FAS</a:t>
            </a:r>
          </a:p>
          <a:p>
            <a:r>
              <a:rPr lang="en-US" dirty="0"/>
              <a:t>Cognitive and learning disabilities</a:t>
            </a:r>
          </a:p>
          <a:p>
            <a:r>
              <a:rPr lang="en-US" dirty="0"/>
              <a:t>Severe behavior problems</a:t>
            </a:r>
          </a:p>
          <a:p>
            <a:r>
              <a:rPr lang="en-US" dirty="0"/>
              <a:t>70% have a diagnosis of ADHD in children</a:t>
            </a:r>
          </a:p>
          <a:p>
            <a:r>
              <a:rPr lang="en-US" dirty="0"/>
              <a:t>Oppositional Defiant/Conduct disorder next most common next to ADHD</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30</a:t>
            </a:fld>
            <a:endParaRPr lang="en-US"/>
          </a:p>
        </p:txBody>
      </p:sp>
    </p:spTree>
    <p:extLst>
      <p:ext uri="{BB962C8B-B14F-4D97-AF65-F5344CB8AC3E}">
        <p14:creationId xmlns:p14="http://schemas.microsoft.com/office/powerpoint/2010/main" val="692553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lgn="l"/>
            <a:r>
              <a:rPr lang="en-US" b="1" dirty="0" smtClean="0">
                <a:solidFill>
                  <a:schemeClr val="tx1"/>
                </a:solidFill>
              </a:rPr>
              <a:t>Valenzuela. Puglia &amp; </a:t>
            </a:r>
            <a:r>
              <a:rPr lang="en-US" b="1" dirty="0" err="1" smtClean="0">
                <a:solidFill>
                  <a:schemeClr val="tx1"/>
                </a:solidFill>
              </a:rPr>
              <a:t>Zucca</a:t>
            </a:r>
            <a:r>
              <a:rPr lang="en-US" b="1" dirty="0" smtClean="0">
                <a:solidFill>
                  <a:schemeClr val="tx1"/>
                </a:solidFill>
              </a:rPr>
              <a:t>, 2011</a:t>
            </a:r>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F30438B4-86BD-4EC9-9606-D107114AA9DA}" type="slidenum">
              <a:rPr lang="en-US" smtClean="0"/>
              <a:t>31</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5036" y="457200"/>
            <a:ext cx="7669364"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593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045464"/>
          </a:xfrm>
        </p:spPr>
        <p:txBody>
          <a:bodyPr/>
          <a:lstStyle/>
          <a:p>
            <a:r>
              <a:rPr lang="en-US" sz="2800" dirty="0"/>
              <a:t>Use of imaging technologies (</a:t>
            </a:r>
            <a:r>
              <a:rPr lang="en-US" sz="2800" dirty="0" smtClean="0"/>
              <a:t>MRI) to </a:t>
            </a:r>
            <a:r>
              <a:rPr lang="en-US" sz="2800" dirty="0"/>
              <a:t>show the neurological damage caused by PAE</a:t>
            </a:r>
            <a:br>
              <a:rPr lang="en-US" sz="2800" dirty="0"/>
            </a:br>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32</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87740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75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33</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1768" y="609600"/>
            <a:ext cx="6367503" cy="595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425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2" name="Footer Placeholder 1"/>
          <p:cNvSpPr>
            <a:spLocks noGrp="1"/>
          </p:cNvSpPr>
          <p:nvPr>
            <p:ph type="ftr" sz="quarter" idx="11"/>
          </p:nvPr>
        </p:nvSpPr>
        <p:spPr/>
        <p:txBody>
          <a:bodyPr/>
          <a:lstStyle/>
          <a:p>
            <a:endParaRPr lang="en-US">
              <a:solidFill>
                <a:srgbClr val="D6ECFF"/>
              </a:solidFill>
            </a:endParaRPr>
          </a:p>
        </p:txBody>
      </p:sp>
      <p:sp>
        <p:nvSpPr>
          <p:cNvPr id="3" name="Slide Number Placeholder 2"/>
          <p:cNvSpPr>
            <a:spLocks noGrp="1"/>
          </p:cNvSpPr>
          <p:nvPr>
            <p:ph type="sldNum" sz="quarter" idx="12"/>
          </p:nvPr>
        </p:nvSpPr>
        <p:spPr/>
        <p:txBody>
          <a:bodyPr/>
          <a:lstStyle/>
          <a:p>
            <a:fld id="{F30438B4-86BD-4EC9-9606-D107114AA9DA}" type="slidenum">
              <a:rPr lang="en-US" smtClean="0">
                <a:solidFill>
                  <a:srgbClr val="D6ECFF"/>
                </a:solidFill>
              </a:rPr>
              <a:pPr/>
              <a:t>34</a:t>
            </a:fld>
            <a:endParaRPr lang="en-US">
              <a:solidFill>
                <a:srgbClr val="D6ECFF"/>
              </a:solidFill>
            </a:endParaRPr>
          </a:p>
        </p:txBody>
      </p:sp>
      <p:pic>
        <p:nvPicPr>
          <p:cNvPr id="6" name="Picture 16" descr="http://www.thinkpregnancy.org/resources/images/bra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71813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29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Efforts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1981 and 2005: Surgeon General Warnings</a:t>
            </a:r>
          </a:p>
          <a:p>
            <a:r>
              <a:rPr lang="en-US" dirty="0" smtClean="0"/>
              <a:t>2002-2014: Regional Training Centers (RTCs)</a:t>
            </a:r>
          </a:p>
          <a:p>
            <a:r>
              <a:rPr lang="en-US" dirty="0" smtClean="0"/>
              <a:t>Project </a:t>
            </a:r>
            <a:r>
              <a:rPr lang="en-US" dirty="0" smtClean="0"/>
              <a:t>Choices (2007)</a:t>
            </a:r>
            <a:endParaRPr lang="en-US" dirty="0" smtClean="0"/>
          </a:p>
          <a:p>
            <a:r>
              <a:rPr lang="en-US" dirty="0" smtClean="0"/>
              <a:t>ACOG Recommendations: Women and Alcohol Toolkit</a:t>
            </a:r>
          </a:p>
          <a:p>
            <a:r>
              <a:rPr lang="en-US" dirty="0" smtClean="0"/>
              <a:t>Screening Brief Intervention Referral and Treatment (SBIRT)</a:t>
            </a:r>
          </a:p>
          <a:p>
            <a:r>
              <a:rPr lang="en-US" dirty="0" smtClean="0"/>
              <a:t>American Academy of Pediatrics Toolkit and Algorithm</a:t>
            </a:r>
          </a:p>
          <a:p>
            <a:r>
              <a:rPr lang="en-US" dirty="0" smtClean="0"/>
              <a:t>2014-2018: Practice Implementation Centers (PICs)</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35</a:t>
            </a:fld>
            <a:endParaRPr lang="en-US"/>
          </a:p>
        </p:txBody>
      </p:sp>
    </p:spTree>
    <p:extLst>
      <p:ext uri="{BB962C8B-B14F-4D97-AF65-F5344CB8AC3E}">
        <p14:creationId xmlns:p14="http://schemas.microsoft.com/office/powerpoint/2010/main" val="793241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36</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0"/>
            <a:ext cx="8839200" cy="679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640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495800" cy="5715000"/>
          </a:xfrm>
        </p:spPr>
        <p:txBody>
          <a:bodyPr/>
          <a:lstStyle/>
          <a:p>
            <a:r>
              <a:rPr lang="en-US" dirty="0" smtClean="0"/>
              <a:t>The </a:t>
            </a:r>
            <a:r>
              <a:rPr lang="en-US" dirty="0"/>
              <a:t>first </a:t>
            </a:r>
            <a:r>
              <a:rPr lang="en-US" b="1" dirty="0">
                <a:solidFill>
                  <a:srgbClr val="FF0000"/>
                </a:solidFill>
              </a:rPr>
              <a:t>Think Before You Drink </a:t>
            </a:r>
            <a:r>
              <a:rPr lang="en-US" dirty="0"/>
              <a:t>pregnancy test dispenser in a women's restroom in a community college was placed in Central Lakes College in Brainerd, </a:t>
            </a:r>
            <a:r>
              <a:rPr lang="en-US" dirty="0" smtClean="0"/>
              <a:t>MN.</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37</a:t>
            </a:fld>
            <a:endParaRPr lang="en-US"/>
          </a:p>
        </p:txBody>
      </p:sp>
      <p:pic>
        <p:nvPicPr>
          <p:cNvPr id="3075" name="Picture 3" descr="C:\Users\Leigh\Pictures\pregnancy dispensers in restroom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9200" y="-5255"/>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55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Efforts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Bertrand 2004: School-age Interventions</a:t>
            </a:r>
          </a:p>
          <a:p>
            <a:pPr>
              <a:lnSpc>
                <a:spcPct val="90000"/>
              </a:lnSpc>
            </a:pPr>
            <a:r>
              <a:rPr lang="en-US" altLang="en-US" b="1" dirty="0">
                <a:solidFill>
                  <a:srgbClr val="426DCE"/>
                </a:solidFill>
              </a:rPr>
              <a:t>Project Bruin Buddies</a:t>
            </a:r>
            <a:r>
              <a:rPr lang="en-US" altLang="en-US" dirty="0"/>
              <a:t> – social skills training</a:t>
            </a:r>
          </a:p>
          <a:p>
            <a:pPr>
              <a:lnSpc>
                <a:spcPct val="90000"/>
              </a:lnSpc>
            </a:pPr>
            <a:r>
              <a:rPr lang="en-US" altLang="en-US" b="1" dirty="0">
                <a:solidFill>
                  <a:srgbClr val="426DCE"/>
                </a:solidFill>
              </a:rPr>
              <a:t>Georgia Math Interactive Learning Experience</a:t>
            </a:r>
            <a:r>
              <a:rPr lang="en-US" altLang="en-US" dirty="0"/>
              <a:t> – math knowledge and skills training</a:t>
            </a:r>
          </a:p>
          <a:p>
            <a:pPr>
              <a:lnSpc>
                <a:spcPct val="90000"/>
              </a:lnSpc>
            </a:pPr>
            <a:r>
              <a:rPr lang="en-US" altLang="en-US" b="1" dirty="0">
                <a:solidFill>
                  <a:srgbClr val="426DCE"/>
                </a:solidFill>
              </a:rPr>
              <a:t>ALERT program</a:t>
            </a:r>
            <a:r>
              <a:rPr lang="en-US" altLang="en-US" dirty="0"/>
              <a:t> – behavior regulation and executive functioning</a:t>
            </a:r>
          </a:p>
          <a:p>
            <a:pPr>
              <a:lnSpc>
                <a:spcPct val="90000"/>
              </a:lnSpc>
            </a:pPr>
            <a:r>
              <a:rPr lang="en-US" altLang="en-US" b="1" dirty="0" smtClean="0">
                <a:solidFill>
                  <a:srgbClr val="426DCE"/>
                </a:solidFill>
              </a:rPr>
              <a:t>Families Moving Forward: Parent </a:t>
            </a:r>
            <a:r>
              <a:rPr lang="en-US" altLang="en-US" b="1" dirty="0">
                <a:solidFill>
                  <a:srgbClr val="426DCE"/>
                </a:solidFill>
              </a:rPr>
              <a:t>therapy program</a:t>
            </a:r>
            <a:r>
              <a:rPr lang="en-US" altLang="en-US" dirty="0"/>
              <a:t> – improve parent effectiveness and reduce behavior problems</a:t>
            </a:r>
          </a:p>
          <a:p>
            <a:endParaRPr lang="en-US" dirty="0" smtClean="0"/>
          </a:p>
          <a:p>
            <a:r>
              <a:rPr lang="en-US" b="1" dirty="0" smtClean="0">
                <a:solidFill>
                  <a:srgbClr val="426DCE"/>
                </a:solidFill>
              </a:rPr>
              <a:t>CDC 2009</a:t>
            </a:r>
            <a:r>
              <a:rPr lang="en-US" dirty="0" smtClean="0">
                <a:solidFill>
                  <a:srgbClr val="426DCE"/>
                </a:solidFill>
              </a:rPr>
              <a:t>: </a:t>
            </a:r>
            <a:r>
              <a:rPr lang="en-US" dirty="0" smtClean="0"/>
              <a:t>Two national projects funded for youth and young adults with FASD</a:t>
            </a:r>
          </a:p>
          <a:p>
            <a:pPr lvl="1"/>
            <a:r>
              <a:rPr lang="en-US" dirty="0" smtClean="0"/>
              <a:t>O’Connor:  Project Step Up</a:t>
            </a:r>
          </a:p>
          <a:p>
            <a:pPr lvl="1"/>
            <a:r>
              <a:rPr lang="en-US" dirty="0" smtClean="0"/>
              <a:t>Tenkku: Partners for Success Intervention</a:t>
            </a:r>
          </a:p>
          <a:p>
            <a:pPr lvl="1"/>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38</a:t>
            </a:fld>
            <a:endParaRPr lang="en-US"/>
          </a:p>
        </p:txBody>
      </p:sp>
    </p:spTree>
    <p:extLst>
      <p:ext uri="{BB962C8B-B14F-4D97-AF65-F5344CB8AC3E}">
        <p14:creationId xmlns:p14="http://schemas.microsoft.com/office/powerpoint/2010/main" val="3107289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interventions</a:t>
            </a:r>
            <a:endParaRPr lang="en-US" dirty="0"/>
          </a:p>
        </p:txBody>
      </p:sp>
      <p:sp>
        <p:nvSpPr>
          <p:cNvPr id="3" name="Content Placeholder 2"/>
          <p:cNvSpPr>
            <a:spLocks noGrp="1"/>
          </p:cNvSpPr>
          <p:nvPr>
            <p:ph idx="1"/>
          </p:nvPr>
        </p:nvSpPr>
        <p:spPr/>
        <p:txBody>
          <a:bodyPr/>
          <a:lstStyle/>
          <a:p>
            <a:r>
              <a:rPr lang="en-US" dirty="0" smtClean="0"/>
              <a:t>Complex motor skills training (</a:t>
            </a:r>
            <a:r>
              <a:rPr lang="en-US" dirty="0" err="1" smtClean="0"/>
              <a:t>Klintsova</a:t>
            </a:r>
            <a:r>
              <a:rPr lang="en-US" dirty="0" smtClean="0"/>
              <a:t>, 2000). This training can stimulate formation of new nerve cell connections in the cerebellum</a:t>
            </a:r>
          </a:p>
          <a:p>
            <a:r>
              <a:rPr lang="en-US" dirty="0" smtClean="0"/>
              <a:t>Brain’s ability to adapt; neuronal plasticity</a:t>
            </a:r>
          </a:p>
          <a:p>
            <a:r>
              <a:rPr lang="en-US" dirty="0"/>
              <a:t>Choline supplementation (Thomas et al </a:t>
            </a:r>
            <a:r>
              <a:rPr lang="en-US" dirty="0" smtClean="0"/>
              <a:t>2007)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39</a:t>
            </a:fld>
            <a:endParaRPr lang="en-US"/>
          </a:p>
        </p:txBody>
      </p:sp>
    </p:spTree>
    <p:extLst>
      <p:ext uri="{BB962C8B-B14F-4D97-AF65-F5344CB8AC3E}">
        <p14:creationId xmlns:p14="http://schemas.microsoft.com/office/powerpoint/2010/main" val="88381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b="1" dirty="0" smtClean="0">
                <a:solidFill>
                  <a:schemeClr val="bg1"/>
                </a:solidFill>
              </a:rPr>
              <a:t>Warren, Hewitt, Thomas, 2011</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F30438B4-86BD-4EC9-9606-D107114AA9DA}" type="slidenum">
              <a:rPr lang="en-US" smtClean="0"/>
              <a:t>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609600"/>
            <a:ext cx="6804330" cy="482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68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77813"/>
            <a:ext cx="9144000" cy="1169987"/>
          </a:xfrm>
        </p:spPr>
        <p:txBody>
          <a:bodyPr wrap="square" numCol="1" anchorCtr="0" compatLnSpc="1">
            <a:prstTxWarp prst="textNoShape">
              <a:avLst/>
            </a:prstTxWarp>
          </a:bodyPr>
          <a:lstStyle/>
          <a:p>
            <a:pPr eaLnBrk="1" hangingPunct="1">
              <a:lnSpc>
                <a:spcPct val="100000"/>
              </a:lnSpc>
              <a:defRPr/>
            </a:pPr>
            <a:r>
              <a:rPr lang="en-US" sz="3600" smtClean="0">
                <a:solidFill>
                  <a:srgbClr val="42568D"/>
                </a:solidFill>
                <a:effectLst>
                  <a:outerShdw blurRad="38100" dist="38100" dir="2700000" algn="tl">
                    <a:srgbClr val="C0C0C0"/>
                  </a:outerShdw>
                </a:effectLst>
                <a:latin typeface="Arial" pitchFamily="34" charset="0"/>
              </a:rPr>
              <a:t>Complex motor task learning </a:t>
            </a:r>
            <a:br>
              <a:rPr lang="en-US" sz="3600" smtClean="0">
                <a:solidFill>
                  <a:srgbClr val="42568D"/>
                </a:solidFill>
                <a:effectLst>
                  <a:outerShdw blurRad="38100" dist="38100" dir="2700000" algn="tl">
                    <a:srgbClr val="C0C0C0"/>
                  </a:outerShdw>
                </a:effectLst>
                <a:latin typeface="Arial" pitchFamily="34" charset="0"/>
              </a:rPr>
            </a:br>
            <a:r>
              <a:rPr lang="en-US" sz="3600" smtClean="0">
                <a:solidFill>
                  <a:srgbClr val="42568D"/>
                </a:solidFill>
                <a:effectLst>
                  <a:outerShdw blurRad="38100" dist="38100" dir="2700000" algn="tl">
                    <a:srgbClr val="C0C0C0"/>
                  </a:outerShdw>
                </a:effectLst>
                <a:latin typeface="Arial" pitchFamily="34" charset="0"/>
              </a:rPr>
              <a:t>(</a:t>
            </a:r>
            <a:r>
              <a:rPr lang="en-US" sz="3600" u="sng" smtClean="0">
                <a:solidFill>
                  <a:srgbClr val="42568D"/>
                </a:solidFill>
                <a:effectLst>
                  <a:outerShdw blurRad="38100" dist="38100" dir="2700000" algn="tl">
                    <a:srgbClr val="C0C0C0"/>
                  </a:outerShdw>
                </a:effectLst>
                <a:latin typeface="Arial" pitchFamily="34" charset="0"/>
              </a:rPr>
              <a:t>A</a:t>
            </a:r>
            <a:r>
              <a:rPr lang="en-US" sz="3600" smtClean="0">
                <a:solidFill>
                  <a:srgbClr val="42568D"/>
                </a:solidFill>
                <a:effectLst>
                  <a:outerShdw blurRad="38100" dist="38100" dir="2700000" algn="tl">
                    <a:srgbClr val="C0C0C0"/>
                  </a:outerShdw>
                </a:effectLst>
                <a:latin typeface="Arial" pitchFamily="34" charset="0"/>
              </a:rPr>
              <a:t>crobat </a:t>
            </a:r>
            <a:r>
              <a:rPr lang="en-US" sz="3600" u="sng" smtClean="0">
                <a:solidFill>
                  <a:srgbClr val="42568D"/>
                </a:solidFill>
                <a:effectLst>
                  <a:outerShdw blurRad="38100" dist="38100" dir="2700000" algn="tl">
                    <a:srgbClr val="C0C0C0"/>
                  </a:outerShdw>
                </a:effectLst>
                <a:latin typeface="Arial" pitchFamily="34" charset="0"/>
              </a:rPr>
              <a:t>C</a:t>
            </a:r>
            <a:r>
              <a:rPr lang="en-US" sz="3600" smtClean="0">
                <a:solidFill>
                  <a:srgbClr val="42568D"/>
                </a:solidFill>
                <a:effectLst>
                  <a:outerShdw blurRad="38100" dist="38100" dir="2700000" algn="tl">
                    <a:srgbClr val="C0C0C0"/>
                  </a:outerShdw>
                </a:effectLst>
                <a:latin typeface="Arial" pitchFamily="34" charset="0"/>
              </a:rPr>
              <a:t>ondition)</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E4BB958-2EB2-4D70-9443-6D3F9081D4D1}" type="slidenum">
              <a:rPr lang="en-US" altLang="en-US">
                <a:solidFill>
                  <a:prstClr val="black"/>
                </a:solidFill>
              </a:rPr>
              <a:pPr/>
              <a:t>40</a:t>
            </a:fld>
            <a:endParaRPr lang="en-US" altLang="en-US">
              <a:solidFill>
                <a:prstClr val="black"/>
              </a:solidFill>
            </a:endParaRP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4676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117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601663"/>
            <a:ext cx="8396287" cy="601662"/>
          </a:xfrm>
        </p:spPr>
        <p:txBody>
          <a:bodyPr wrap="square" numCol="1" anchorCtr="0" compatLnSpc="1">
            <a:prstTxWarp prst="textNoShape">
              <a:avLst/>
            </a:prstTxWarp>
          </a:bodyPr>
          <a:lstStyle/>
          <a:p>
            <a:pPr eaLnBrk="1" hangingPunct="1">
              <a:lnSpc>
                <a:spcPct val="100000"/>
              </a:lnSpc>
              <a:defRPr/>
            </a:pPr>
            <a:r>
              <a:rPr lang="en-US" sz="3600" smtClean="0">
                <a:effectLst>
                  <a:outerShdw blurRad="38100" dist="38100" dir="2700000" algn="tl">
                    <a:srgbClr val="C0C0C0"/>
                  </a:outerShdw>
                </a:effectLst>
              </a:rPr>
              <a:t>Behavioral Interventions to Ameliorate Alcohol Effects on Brain and Behavior</a:t>
            </a:r>
          </a:p>
        </p:txBody>
      </p:sp>
      <p:sp>
        <p:nvSpPr>
          <p:cNvPr id="44035" name="Content Placeholder 2"/>
          <p:cNvSpPr>
            <a:spLocks noGrp="1"/>
          </p:cNvSpPr>
          <p:nvPr>
            <p:ph idx="1"/>
          </p:nvPr>
        </p:nvSpPr>
        <p:spPr>
          <a:xfrm>
            <a:off x="0" y="601663"/>
            <a:ext cx="9144000" cy="4525962"/>
          </a:xfrm>
        </p:spPr>
        <p:txBody>
          <a:bodyPr/>
          <a:lstStyle/>
          <a:p>
            <a:pPr eaLnBrk="1" hangingPunct="1"/>
            <a:endParaRPr lang="en-US" altLang="en-US" sz="2000" smtClean="0"/>
          </a:p>
        </p:txBody>
      </p:sp>
      <p:pic>
        <p:nvPicPr>
          <p:cNvPr id="44036" name="WR video clip.avi">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368425"/>
            <a:ext cx="30749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Video clip EC.avi">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1690688"/>
            <a:ext cx="4837113"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Social House Video 004.avi">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3725863"/>
            <a:ext cx="3916362"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380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8001000" cy="914400"/>
          </a:xfrm>
        </p:spPr>
        <p:txBody>
          <a:bodyPr/>
          <a:lstStyle/>
          <a:p>
            <a:r>
              <a:rPr lang="en-US" dirty="0" smtClean="0"/>
              <a:t>Other Treatments</a:t>
            </a:r>
            <a:endParaRPr lang="en-US" dirty="0"/>
          </a:p>
        </p:txBody>
      </p:sp>
      <p:sp>
        <p:nvSpPr>
          <p:cNvPr id="3" name="Content Placeholder 2"/>
          <p:cNvSpPr>
            <a:spLocks noGrp="1"/>
          </p:cNvSpPr>
          <p:nvPr>
            <p:ph idx="1"/>
          </p:nvPr>
        </p:nvSpPr>
        <p:spPr>
          <a:xfrm>
            <a:off x="914400" y="1371600"/>
            <a:ext cx="7772400" cy="4983960"/>
          </a:xfrm>
        </p:spPr>
        <p:txBody>
          <a:bodyPr>
            <a:normAutofit/>
          </a:bodyPr>
          <a:lstStyle/>
          <a:p>
            <a:r>
              <a:rPr lang="en-US" dirty="0" smtClean="0"/>
              <a:t>Ways to minimize alcohol damage: With a word of caution. Unlikely that any treatment intervention will be able to address the multiple teratogenic effects of alcohol</a:t>
            </a:r>
          </a:p>
          <a:p>
            <a:r>
              <a:rPr lang="en-US" dirty="0" smtClean="0"/>
              <a:t>Use of agents such as antioxidants, anti-inflammatory agents, the nutrient choline to reduce fetal cell toxicity (</a:t>
            </a:r>
            <a:r>
              <a:rPr lang="en-US" dirty="0" err="1" smtClean="0"/>
              <a:t>Yeaney</a:t>
            </a:r>
            <a:r>
              <a:rPr lang="en-US" dirty="0" smtClean="0"/>
              <a:t> et al, 2009)</a:t>
            </a:r>
          </a:p>
          <a:p>
            <a:r>
              <a:rPr lang="en-US" dirty="0" smtClean="0"/>
              <a:t>Neuropeptides that provide protection from alcohol-induced fetal injury (Sari &amp; </a:t>
            </a:r>
            <a:r>
              <a:rPr lang="en-US" dirty="0" err="1" smtClean="0"/>
              <a:t>Gozes</a:t>
            </a:r>
            <a:r>
              <a:rPr lang="en-US" dirty="0" smtClean="0"/>
              <a:t>, 2006)</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42</a:t>
            </a:fld>
            <a:endParaRPr lang="en-US"/>
          </a:p>
        </p:txBody>
      </p:sp>
    </p:spTree>
    <p:extLst>
      <p:ext uri="{BB962C8B-B14F-4D97-AF65-F5344CB8AC3E}">
        <p14:creationId xmlns:p14="http://schemas.microsoft.com/office/powerpoint/2010/main" val="3245913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458200" cy="914400"/>
          </a:xfrm>
        </p:spPr>
        <p:txBody>
          <a:bodyPr/>
          <a:lstStyle/>
          <a:p>
            <a:r>
              <a:rPr lang="en-US" dirty="0" smtClean="0"/>
              <a:t>After 40 </a:t>
            </a:r>
            <a:r>
              <a:rPr lang="en-US" dirty="0" err="1" smtClean="0"/>
              <a:t>years,what</a:t>
            </a:r>
            <a:r>
              <a:rPr lang="en-US" dirty="0" smtClean="0"/>
              <a:t> do we know?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Alcohol disrupts developmental processes through multiple sites of action (Warren, et al, 2011).</a:t>
            </a:r>
          </a:p>
          <a:p>
            <a:r>
              <a:rPr lang="en-US" dirty="0" smtClean="0"/>
              <a:t>Despite multiple media levels of health warnings, women continue to drink into their pregnancies.</a:t>
            </a:r>
          </a:p>
          <a:p>
            <a:r>
              <a:rPr lang="en-US" dirty="0" smtClean="0"/>
              <a:t>New technological advances in identification of FAS/FASD.</a:t>
            </a:r>
          </a:p>
          <a:p>
            <a:r>
              <a:rPr lang="en-US" dirty="0" smtClean="0"/>
              <a:t>May be new therapeutic options for those with FASD.</a:t>
            </a:r>
          </a:p>
          <a:p>
            <a:r>
              <a:rPr lang="en-US" dirty="0" smtClean="0"/>
              <a:t>Ultimate best message is still prevention of alcohol use during pregnancy.</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43</a:t>
            </a:fld>
            <a:endParaRPr lang="en-US"/>
          </a:p>
        </p:txBody>
      </p:sp>
    </p:spTree>
    <p:extLst>
      <p:ext uri="{BB962C8B-B14F-4D97-AF65-F5344CB8AC3E}">
        <p14:creationId xmlns:p14="http://schemas.microsoft.com/office/powerpoint/2010/main" val="2705220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8580" indent="0" algn="ctr">
              <a:buNone/>
            </a:pPr>
            <a:r>
              <a:rPr lang="en-US" sz="6000" dirty="0" smtClean="0"/>
              <a:t>Thank </a:t>
            </a:r>
            <a:r>
              <a:rPr lang="en-US" sz="6000" smtClean="0"/>
              <a:t>you!</a:t>
            </a:r>
          </a:p>
          <a:p>
            <a:pPr marL="68580" indent="0" algn="ctr">
              <a:buNone/>
            </a:pPr>
            <a:endParaRPr lang="en-US" sz="6000" dirty="0" smtClean="0"/>
          </a:p>
          <a:p>
            <a:pPr marL="68580" indent="0" algn="ctr">
              <a:buNone/>
            </a:pPr>
            <a:r>
              <a:rPr lang="en-US" sz="6000" dirty="0" smtClean="0"/>
              <a:t>Questions??</a:t>
            </a:r>
            <a:endParaRPr lang="en-US" sz="6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44</a:t>
            </a:fld>
            <a:endParaRPr lang="en-US"/>
          </a:p>
        </p:txBody>
      </p:sp>
    </p:spTree>
    <p:extLst>
      <p:ext uri="{BB962C8B-B14F-4D97-AF65-F5344CB8AC3E}">
        <p14:creationId xmlns:p14="http://schemas.microsoft.com/office/powerpoint/2010/main" val="2712576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5</a:t>
            </a:fld>
            <a:endParaRPr lang="en-US"/>
          </a:p>
        </p:txBody>
      </p:sp>
      <p:pic>
        <p:nvPicPr>
          <p:cNvPr id="1026" name="Picture 2" descr="C:\Users\Leigh\AppData\Local\Microsoft\Windows\Temporary Internet Files\Content.Outlook\Z1K2CHDD\AR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3962400"/>
            <a:ext cx="2895599" cy="27862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igh\AppData\Local\Microsoft\Windows\Temporary Internet Files\Content.Outlook\Z1K2CHDD\FAS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6" y="3810000"/>
            <a:ext cx="2257425" cy="30358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igh\AppData\Local\Microsoft\Windows\Temporary Internet Files\Content.Outlook\Z1K2CHDD\FASD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1" y="-110351"/>
            <a:ext cx="4705349" cy="38840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507182" y="0"/>
            <a:ext cx="30099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830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152400"/>
            <a:ext cx="7772400" cy="1143000"/>
          </a:xfrm>
        </p:spPr>
        <p:txBody>
          <a:bodyPr/>
          <a:lstStyle/>
          <a:p>
            <a:r>
              <a:rPr lang="en-US" b="1" dirty="0">
                <a:solidFill>
                  <a:schemeClr val="tx2"/>
                </a:solidFill>
              </a:rPr>
              <a:t>Longitudinal Growth - FAS</a:t>
            </a:r>
          </a:p>
        </p:txBody>
      </p:sp>
      <p:pic>
        <p:nvPicPr>
          <p:cNvPr id="40963" name="Picture 3" descr="Alc World Row 1"/>
          <p:cNvPicPr>
            <a:picLocks noChangeAspect="1" noChangeArrowheads="1"/>
          </p:cNvPicPr>
          <p:nvPr/>
        </p:nvPicPr>
        <p:blipFill>
          <a:blip r:embed="rId3" cstate="print"/>
          <a:srcRect/>
          <a:stretch>
            <a:fillRect/>
          </a:stretch>
        </p:blipFill>
        <p:spPr bwMode="auto">
          <a:xfrm>
            <a:off x="762000" y="1371600"/>
            <a:ext cx="6651625" cy="1593850"/>
          </a:xfrm>
          <a:prstGeom prst="rect">
            <a:avLst/>
          </a:prstGeom>
          <a:noFill/>
        </p:spPr>
      </p:pic>
      <p:pic>
        <p:nvPicPr>
          <p:cNvPr id="40964" name="Picture 4" descr="Alc World Row 2"/>
          <p:cNvPicPr>
            <a:picLocks noChangeAspect="1" noChangeArrowheads="1"/>
          </p:cNvPicPr>
          <p:nvPr/>
        </p:nvPicPr>
        <p:blipFill>
          <a:blip r:embed="rId4" cstate="print"/>
          <a:srcRect/>
          <a:stretch>
            <a:fillRect/>
          </a:stretch>
        </p:blipFill>
        <p:spPr bwMode="auto">
          <a:xfrm>
            <a:off x="762000" y="3048000"/>
            <a:ext cx="6670675" cy="1557338"/>
          </a:xfrm>
          <a:prstGeom prst="rect">
            <a:avLst/>
          </a:prstGeom>
          <a:noFill/>
        </p:spPr>
      </p:pic>
      <p:pic>
        <p:nvPicPr>
          <p:cNvPr id="40965" name="Picture 5" descr="Alc World Row 3"/>
          <p:cNvPicPr>
            <a:picLocks noChangeAspect="1" noChangeArrowheads="1"/>
          </p:cNvPicPr>
          <p:nvPr/>
        </p:nvPicPr>
        <p:blipFill>
          <a:blip r:embed="rId5" cstate="print"/>
          <a:srcRect/>
          <a:stretch>
            <a:fillRect/>
          </a:stretch>
        </p:blipFill>
        <p:spPr bwMode="auto">
          <a:xfrm>
            <a:off x="762000" y="4724400"/>
            <a:ext cx="6632575" cy="1630363"/>
          </a:xfrm>
          <a:prstGeom prst="rect">
            <a:avLst/>
          </a:prstGeom>
          <a:noFill/>
        </p:spPr>
      </p:pic>
    </p:spTree>
    <p:extLst>
      <p:ext uri="{BB962C8B-B14F-4D97-AF65-F5344CB8AC3E}">
        <p14:creationId xmlns:p14="http://schemas.microsoft.com/office/powerpoint/2010/main" val="732791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solidFill>
                  <a:schemeClr val="tx2"/>
                </a:solidFill>
              </a:rPr>
              <a:t>How Prevalent?</a:t>
            </a:r>
            <a:br>
              <a:rPr lang="en-US" dirty="0" smtClean="0">
                <a:solidFill>
                  <a:schemeClr val="tx2"/>
                </a:solidFill>
              </a:rPr>
            </a:br>
            <a:r>
              <a:rPr lang="en-US" dirty="0" smtClean="0">
                <a:solidFill>
                  <a:schemeClr val="tx2"/>
                </a:solidFill>
              </a:rPr>
              <a:t>Incidence of Birth Defects</a:t>
            </a:r>
          </a:p>
        </p:txBody>
      </p:sp>
      <p:sp>
        <p:nvSpPr>
          <p:cNvPr id="21507" name="Rectangle 3"/>
          <p:cNvSpPr>
            <a:spLocks noGrp="1" noChangeArrowheads="1"/>
          </p:cNvSpPr>
          <p:nvPr>
            <p:ph sz="quarter" idx="4294967295"/>
          </p:nvPr>
        </p:nvSpPr>
        <p:spPr>
          <a:xfrm>
            <a:off x="301625" y="1981200"/>
            <a:ext cx="8504238" cy="4572000"/>
          </a:xfrm>
        </p:spPr>
        <p:txBody>
          <a:bodyPr>
            <a:normAutofit lnSpcReduction="10000"/>
          </a:bodyPr>
          <a:lstStyle/>
          <a:p>
            <a:pPr marL="342900" indent="-342900" eaLnBrk="1" hangingPunct="1"/>
            <a:r>
              <a:rPr lang="en-US" sz="2400" dirty="0" smtClean="0"/>
              <a:t>Down syndrome…….…….1/800 births</a:t>
            </a:r>
          </a:p>
          <a:p>
            <a:pPr marL="342900" indent="-342900" eaLnBrk="1" hangingPunct="1"/>
            <a:r>
              <a:rPr lang="en-US" sz="2400" dirty="0" smtClean="0"/>
              <a:t>Cleft lip+/-palate………….1/800 births</a:t>
            </a:r>
          </a:p>
          <a:p>
            <a:pPr marL="342900" indent="-342900" eaLnBrk="1" hangingPunct="1"/>
            <a:r>
              <a:rPr lang="en-US" sz="2400" dirty="0" err="1" smtClean="0"/>
              <a:t>Spina</a:t>
            </a:r>
            <a:r>
              <a:rPr lang="en-US" sz="2400" dirty="0" smtClean="0"/>
              <a:t> bifida………………..1/1000 births</a:t>
            </a:r>
          </a:p>
          <a:p>
            <a:pPr marL="342900" indent="-342900" eaLnBrk="1" hangingPunct="1"/>
            <a:r>
              <a:rPr lang="en-US" sz="2400" dirty="0" smtClean="0"/>
              <a:t>Trisomy 18………………….1/3000 births</a:t>
            </a:r>
          </a:p>
          <a:p>
            <a:pPr marL="342900" indent="-342900" eaLnBrk="1" hangingPunct="1"/>
            <a:r>
              <a:rPr lang="en-US" sz="2400" dirty="0" smtClean="0"/>
              <a:t>Fetal alcohol syndrome…..1-2/1000 births</a:t>
            </a:r>
          </a:p>
          <a:p>
            <a:pPr marL="742950" lvl="1" indent="-285750" eaLnBrk="1" hangingPunct="1"/>
            <a:r>
              <a:rPr lang="en-US" sz="2400" dirty="0" smtClean="0"/>
              <a:t>CDC approved estimates</a:t>
            </a:r>
          </a:p>
          <a:p>
            <a:pPr marL="742950" lvl="1" indent="-285750" eaLnBrk="1" hangingPunct="1"/>
            <a:r>
              <a:rPr lang="en-US" sz="2400" dirty="0" smtClean="0"/>
              <a:t>Many more with alcohol induced problems i.e. FASD</a:t>
            </a:r>
          </a:p>
          <a:p>
            <a:pPr marL="742950" lvl="1" indent="-285750" eaLnBrk="1" hangingPunct="1"/>
            <a:r>
              <a:rPr lang="en-US" sz="2400" dirty="0" smtClean="0"/>
              <a:t>Higher rates in some populations</a:t>
            </a:r>
          </a:p>
          <a:p>
            <a:pPr marL="342900" indent="-342900" eaLnBrk="1" hangingPunct="1">
              <a:buFont typeface="Wingdings 2" pitchFamily="18" charset="2"/>
              <a:buNone/>
            </a:pPr>
            <a:endParaRPr lang="en-US" sz="2400" dirty="0" smtClean="0"/>
          </a:p>
          <a:p>
            <a:pPr marL="342900" indent="-342900" eaLnBrk="1" hangingPunct="1"/>
            <a:r>
              <a:rPr lang="en-US" sz="2400" dirty="0" smtClean="0"/>
              <a:t>Recent 2009 estimates are much higher</a:t>
            </a:r>
          </a:p>
          <a:p>
            <a:pPr marL="617538" lvl="1" indent="-342900" eaLnBrk="1" hangingPunct="1"/>
            <a:r>
              <a:rPr lang="en-US" sz="1900" dirty="0" smtClean="0"/>
              <a:t>1 in 100 births</a:t>
            </a:r>
          </a:p>
        </p:txBody>
      </p:sp>
    </p:spTree>
    <p:extLst>
      <p:ext uri="{BB962C8B-B14F-4D97-AF65-F5344CB8AC3E}">
        <p14:creationId xmlns:p14="http://schemas.microsoft.com/office/powerpoint/2010/main" val="38065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438400"/>
            <a:ext cx="7772400" cy="914400"/>
          </a:xfrm>
          <a:ln w="57150">
            <a:solidFill>
              <a:schemeClr val="accent2">
                <a:lumMod val="60000"/>
                <a:lumOff val="40000"/>
              </a:schemeClr>
            </a:solidFill>
          </a:ln>
        </p:spPr>
        <p:txBody>
          <a:bodyPr/>
          <a:lstStyle/>
          <a:p>
            <a:pPr algn="ctr"/>
            <a:r>
              <a:rPr lang="en-US" dirty="0" smtClean="0"/>
              <a:t>How much do women drink?</a:t>
            </a:r>
            <a:endParaRPr lang="en-US" dirty="0"/>
          </a:p>
        </p:txBody>
      </p:sp>
      <p:sp>
        <p:nvSpPr>
          <p:cNvPr id="7" name="Content Placeholder 6"/>
          <p:cNvSpPr>
            <a:spLocks noGrp="1"/>
          </p:cNvSpPr>
          <p:nvPr>
            <p:ph idx="1"/>
          </p:nvPr>
        </p:nvSpPr>
        <p:spPr>
          <a:xfrm>
            <a:off x="914400" y="4419600"/>
            <a:ext cx="5943600" cy="1935960"/>
          </a:xfrm>
        </p:spPr>
        <p:txBody>
          <a:bodyPr/>
          <a:lstStyle/>
          <a:p>
            <a:pPr marL="68580" indent="0">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438B4-86BD-4EC9-9606-D107114AA9DA}" type="slidenum">
              <a:rPr lang="en-US" smtClean="0"/>
              <a:t>8</a:t>
            </a:fld>
            <a:endParaRPr lang="en-US"/>
          </a:p>
        </p:txBody>
      </p:sp>
    </p:spTree>
    <p:extLst>
      <p:ext uri="{BB962C8B-B14F-4D97-AF65-F5344CB8AC3E}">
        <p14:creationId xmlns:p14="http://schemas.microsoft.com/office/powerpoint/2010/main" val="347081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ctr" fontAlgn="auto">
              <a:spcAft>
                <a:spcPts val="0"/>
              </a:spcAft>
              <a:defRPr/>
            </a:pPr>
            <a:endParaRPr lang="en-US" altLang="en-US" dirty="0" smtClean="0"/>
          </a:p>
        </p:txBody>
      </p:sp>
      <p:pic>
        <p:nvPicPr>
          <p:cNvPr id="12291" name="Content Placeholder 3" descr="2006 State-Specific Prevalence Rates of Alcohol Use"/>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76200"/>
            <a:ext cx="8077200" cy="6705600"/>
          </a:xfrm>
          <a:prstGeom prst="rect">
            <a:avLst/>
          </a:prstGeom>
        </p:spPr>
      </p:pic>
    </p:spTree>
    <p:extLst>
      <p:ext uri="{BB962C8B-B14F-4D97-AF65-F5344CB8AC3E}">
        <p14:creationId xmlns:p14="http://schemas.microsoft.com/office/powerpoint/2010/main" val="733675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21131</TotalTime>
  <Words>4598</Words>
  <Application>Microsoft Office PowerPoint</Application>
  <PresentationFormat>On-screen Show (4:3)</PresentationFormat>
  <Paragraphs>319</Paragraphs>
  <Slides>44</Slides>
  <Notes>40</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Metro</vt:lpstr>
      <vt:lpstr>Module</vt:lpstr>
      <vt:lpstr>Executive</vt:lpstr>
      <vt:lpstr>Brave new world: after 40 years, what do we know about Fasd</vt:lpstr>
      <vt:lpstr>My journey</vt:lpstr>
      <vt:lpstr>What is FAS/FASD?</vt:lpstr>
      <vt:lpstr>PowerPoint Presentation</vt:lpstr>
      <vt:lpstr>PowerPoint Presentation</vt:lpstr>
      <vt:lpstr>Longitudinal Growth - FAS</vt:lpstr>
      <vt:lpstr>How Prevalent? Incidence of Birth Defects</vt:lpstr>
      <vt:lpstr>How much do women drink?</vt:lpstr>
      <vt:lpstr>PowerPoint Presentation</vt:lpstr>
      <vt:lpstr>PowerPoint Presentation</vt:lpstr>
      <vt:lpstr>PowerPoint Presentation</vt:lpstr>
      <vt:lpstr>Pregnant women who drink</vt:lpstr>
      <vt:lpstr>PowerPoint Presentation</vt:lpstr>
      <vt:lpstr>PowerPoint Presentation</vt:lpstr>
      <vt:lpstr>How big is this problem?</vt:lpstr>
      <vt:lpstr>Long-Term Prognosis</vt:lpstr>
      <vt:lpstr>Long term prognosis with the right supports</vt:lpstr>
      <vt:lpstr>Costs of FASD</vt:lpstr>
      <vt:lpstr>What do we know in 2014?</vt:lpstr>
      <vt:lpstr>Terminology</vt:lpstr>
      <vt:lpstr>Diagnostic criteria</vt:lpstr>
      <vt:lpstr>Comparison of diagnostic four systems</vt:lpstr>
      <vt:lpstr>Case Ascertainment</vt:lpstr>
      <vt:lpstr>PowerPoint Presentation</vt:lpstr>
      <vt:lpstr>What is a Drink?</vt:lpstr>
      <vt:lpstr>The new wine glass</vt:lpstr>
      <vt:lpstr>PowerPoint Presentation</vt:lpstr>
      <vt:lpstr>PowerPoint Presentation</vt:lpstr>
      <vt:lpstr>PowerPoint Presentation</vt:lpstr>
      <vt:lpstr>PowerPoint Presentation</vt:lpstr>
      <vt:lpstr>PowerPoint Presentation</vt:lpstr>
      <vt:lpstr>Use of imaging technologies (MRI) to show the neurological damage caused by PAE </vt:lpstr>
      <vt:lpstr>PowerPoint Presentation</vt:lpstr>
      <vt:lpstr>PowerPoint Presentation</vt:lpstr>
      <vt:lpstr>Prevention Efforts</vt:lpstr>
      <vt:lpstr>PowerPoint Presentation</vt:lpstr>
      <vt:lpstr>The first Think Before You Drink pregnancy test dispenser in a women's restroom in a community college was placed in Central Lakes College in Brainerd, MN.</vt:lpstr>
      <vt:lpstr>Intervention Efforts</vt:lpstr>
      <vt:lpstr>Therapeutic interventions</vt:lpstr>
      <vt:lpstr>Complex motor task learning  (Acrobat Condition)</vt:lpstr>
      <vt:lpstr>Behavioral Interventions to Ameliorate Alcohol Effects on Brain and Behavior</vt:lpstr>
      <vt:lpstr>Other Treatments</vt:lpstr>
      <vt:lpstr>After 40 years,what do we know?</vt:lpstr>
      <vt:lpstr>PowerPoint Presentation</vt:lpstr>
    </vt:vector>
  </TitlesOfParts>
  <Company>MU-HES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for Success Intervention for Youth and Young Adults with Fetal Alcohol Spectrum Disorders (FASD)</dc:title>
  <dc:creator>Tenkku, Leigh</dc:creator>
  <cp:lastModifiedBy>Leigh</cp:lastModifiedBy>
  <cp:revision>291</cp:revision>
  <cp:lastPrinted>2014-09-23T16:28:32Z</cp:lastPrinted>
  <dcterms:created xsi:type="dcterms:W3CDTF">2013-01-23T19:18:01Z</dcterms:created>
  <dcterms:modified xsi:type="dcterms:W3CDTF">2014-09-25T01:39:36Z</dcterms:modified>
</cp:coreProperties>
</file>