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6.xml" ContentType="application/vnd.openxmlformats-officedocument.presentationml.tags+xml"/>
  <Override PartName="/ppt/notesSlides/notesSlide6.xml" ContentType="application/vnd.openxmlformats-officedocument.presentationml.notesSlide+xml"/>
  <Override PartName="/ppt/tags/tag7.xml" ContentType="application/vnd.openxmlformats-officedocument.presentationml.tags+xml"/>
  <Override PartName="/ppt/notesSlides/notesSlide7.xml" ContentType="application/vnd.openxmlformats-officedocument.presentationml.notesSlide+xml"/>
  <Override PartName="/ppt/tags/tag8.xml" ContentType="application/vnd.openxmlformats-officedocument.presentationml.tags+xml"/>
  <Override PartName="/ppt/notesSlides/notesSlide8.xml" ContentType="application/vnd.openxmlformats-officedocument.presentationml.notesSlide+xml"/>
  <Override PartName="/ppt/tags/tag9.xml" ContentType="application/vnd.openxmlformats-officedocument.presentationml.tags+xml"/>
  <Override PartName="/ppt/notesSlides/notesSlide9.xml" ContentType="application/vnd.openxmlformats-officedocument.presentationml.notesSlide+xml"/>
  <Override PartName="/ppt/tags/tag10.xml" ContentType="application/vnd.openxmlformats-officedocument.presentationml.tags+xml"/>
  <Override PartName="/ppt/notesSlides/notesSlide10.xml" ContentType="application/vnd.openxmlformats-officedocument.presentationml.notesSlide+xml"/>
  <Override PartName="/ppt/tags/tag11.xml" ContentType="application/vnd.openxmlformats-officedocument.presentationml.tags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8"/>
  </p:notesMasterIdLst>
  <p:handoutMasterIdLst>
    <p:handoutMasterId r:id="rId39"/>
  </p:handoutMasterIdLst>
  <p:sldIdLst>
    <p:sldId id="288" r:id="rId2"/>
    <p:sldId id="429" r:id="rId3"/>
    <p:sldId id="330" r:id="rId4"/>
    <p:sldId id="350" r:id="rId5"/>
    <p:sldId id="416" r:id="rId6"/>
    <p:sldId id="417" r:id="rId7"/>
    <p:sldId id="419" r:id="rId8"/>
    <p:sldId id="436" r:id="rId9"/>
    <p:sldId id="420" r:id="rId10"/>
    <p:sldId id="433" r:id="rId11"/>
    <p:sldId id="434" r:id="rId12"/>
    <p:sldId id="435" r:id="rId13"/>
    <p:sldId id="260" r:id="rId14"/>
    <p:sldId id="415" r:id="rId15"/>
    <p:sldId id="409" r:id="rId16"/>
    <p:sldId id="423" r:id="rId17"/>
    <p:sldId id="428" r:id="rId18"/>
    <p:sldId id="426" r:id="rId19"/>
    <p:sldId id="427" r:id="rId20"/>
    <p:sldId id="424" r:id="rId21"/>
    <p:sldId id="413" r:id="rId22"/>
    <p:sldId id="425" r:id="rId23"/>
    <p:sldId id="439" r:id="rId24"/>
    <p:sldId id="440" r:id="rId25"/>
    <p:sldId id="441" r:id="rId26"/>
    <p:sldId id="442" r:id="rId27"/>
    <p:sldId id="443" r:id="rId28"/>
    <p:sldId id="444" r:id="rId29"/>
    <p:sldId id="445" r:id="rId30"/>
    <p:sldId id="446" r:id="rId31"/>
    <p:sldId id="447" r:id="rId32"/>
    <p:sldId id="448" r:id="rId33"/>
    <p:sldId id="449" r:id="rId34"/>
    <p:sldId id="432" r:id="rId35"/>
    <p:sldId id="430" r:id="rId36"/>
    <p:sldId id="358" r:id="rId37"/>
  </p:sldIdLst>
  <p:sldSz cx="9144000" cy="6858000" type="screen4x3"/>
  <p:notesSz cx="6858000" cy="9296400"/>
  <p:custDataLst>
    <p:tags r:id="rId4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FF"/>
    <a:srgbClr val="33CCFF"/>
    <a:srgbClr val="00CCFF"/>
    <a:srgbClr val="FFC000"/>
    <a:srgbClr val="CCE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9" autoAdjust="0"/>
    <p:restoredTop sz="91916" autoAdjust="0"/>
  </p:normalViewPr>
  <p:slideViewPr>
    <p:cSldViewPr>
      <p:cViewPr varScale="1">
        <p:scale>
          <a:sx n="84" d="100"/>
          <a:sy n="84" d="100"/>
        </p:scale>
        <p:origin x="-594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6252"/>
    </p:cViewPr>
  </p:sorterViewPr>
  <p:notesViewPr>
    <p:cSldViewPr>
      <p:cViewPr varScale="1">
        <p:scale>
          <a:sx n="68" d="100"/>
          <a:sy n="68" d="100"/>
        </p:scale>
        <p:origin x="-2808" y="1176"/>
      </p:cViewPr>
      <p:guideLst>
        <p:guide orient="horz" pos="2928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71800" cy="464820"/>
          </a:xfrm>
          <a:prstGeom prst="rect">
            <a:avLst/>
          </a:prstGeom>
        </p:spPr>
        <p:txBody>
          <a:bodyPr vert="horz" lIns="91438" tIns="45719" rIns="91438" bIns="4571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5" y="1"/>
            <a:ext cx="2971800" cy="464820"/>
          </a:xfrm>
          <a:prstGeom prst="rect">
            <a:avLst/>
          </a:prstGeom>
        </p:spPr>
        <p:txBody>
          <a:bodyPr vert="horz" lIns="91438" tIns="45719" rIns="91438" bIns="45719" rtlCol="0"/>
          <a:lstStyle>
            <a:lvl1pPr algn="r">
              <a:defRPr sz="1200"/>
            </a:lvl1pPr>
          </a:lstStyle>
          <a:p>
            <a:fld id="{666EB591-51CB-4181-8D85-A6E71799F281}" type="datetimeFigureOut">
              <a:rPr lang="en-US" smtClean="0"/>
              <a:t>7/17/2014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8829970"/>
            <a:ext cx="2971800" cy="464820"/>
          </a:xfrm>
          <a:prstGeom prst="rect">
            <a:avLst/>
          </a:prstGeom>
        </p:spPr>
        <p:txBody>
          <a:bodyPr vert="horz" lIns="91438" tIns="45719" rIns="91438" bIns="4571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5" y="8829970"/>
            <a:ext cx="2971800" cy="464820"/>
          </a:xfrm>
          <a:prstGeom prst="rect">
            <a:avLst/>
          </a:prstGeom>
        </p:spPr>
        <p:txBody>
          <a:bodyPr vert="horz" lIns="91438" tIns="45719" rIns="91438" bIns="45719" rtlCol="0" anchor="b"/>
          <a:lstStyle>
            <a:lvl1pPr algn="r">
              <a:defRPr sz="1200"/>
            </a:lvl1pPr>
          </a:lstStyle>
          <a:p>
            <a:fld id="{F06E4D09-1535-4F5A-AC53-F8DCE7CB67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211108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71800" cy="464820"/>
          </a:xfrm>
          <a:prstGeom prst="rect">
            <a:avLst/>
          </a:prstGeom>
        </p:spPr>
        <p:txBody>
          <a:bodyPr vert="horz" lIns="91438" tIns="45719" rIns="91438" bIns="4571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5" y="1"/>
            <a:ext cx="2971800" cy="464820"/>
          </a:xfrm>
          <a:prstGeom prst="rect">
            <a:avLst/>
          </a:prstGeom>
        </p:spPr>
        <p:txBody>
          <a:bodyPr vert="horz" lIns="91438" tIns="45719" rIns="91438" bIns="45719" rtlCol="0"/>
          <a:lstStyle>
            <a:lvl1pPr algn="r">
              <a:defRPr sz="1200"/>
            </a:lvl1pPr>
          </a:lstStyle>
          <a:p>
            <a:fld id="{00976495-8A2E-4483-BE4F-2D627F76B942}" type="datetimeFigureOut">
              <a:rPr lang="en-US" smtClean="0"/>
              <a:t>7/17/2014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049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38" tIns="45719" rIns="91438" bIns="4571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15792"/>
            <a:ext cx="5486400" cy="4183380"/>
          </a:xfrm>
          <a:prstGeom prst="rect">
            <a:avLst/>
          </a:prstGeom>
        </p:spPr>
        <p:txBody>
          <a:bodyPr vert="horz" lIns="91438" tIns="45719" rIns="91438" bIns="45719" rtlCol="0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8829970"/>
            <a:ext cx="2971800" cy="464820"/>
          </a:xfrm>
          <a:prstGeom prst="rect">
            <a:avLst/>
          </a:prstGeom>
        </p:spPr>
        <p:txBody>
          <a:bodyPr vert="horz" lIns="91438" tIns="45719" rIns="91438" bIns="4571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5" y="8829970"/>
            <a:ext cx="2971800" cy="464820"/>
          </a:xfrm>
          <a:prstGeom prst="rect">
            <a:avLst/>
          </a:prstGeom>
        </p:spPr>
        <p:txBody>
          <a:bodyPr vert="horz" lIns="91438" tIns="45719" rIns="91438" bIns="45719" rtlCol="0" anchor="b"/>
          <a:lstStyle>
            <a:lvl1pPr algn="r">
              <a:defRPr sz="1200"/>
            </a:lvl1pPr>
          </a:lstStyle>
          <a:p>
            <a:fld id="{CA15E9EE-15C7-4FA2-ADAA-B23880B735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1524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b="1" dirty="0" smtClean="0"/>
              <a:t>If student is in wrong session, send to Advising Center..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dirty="0" smtClean="0"/>
              <a:t>Hand each student a catalog and registration guide.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dirty="0" smtClean="0"/>
              <a:t>Be sure each student gets a</a:t>
            </a:r>
            <a:r>
              <a:rPr lang="en-US" baseline="0" dirty="0" smtClean="0"/>
              <a:t>n information card (Name and Major).  Have them pass it in.  You will sort these according to major and later you will pair up students.</a:t>
            </a:r>
          </a:p>
          <a:p>
            <a:endParaRPr lang="en-US" baseline="0" dirty="0" smtClean="0"/>
          </a:p>
          <a:p>
            <a:pPr marL="171450" indent="-171450">
              <a:buFont typeface="Arial" pitchFamily="34" charset="0"/>
              <a:buChar char="•"/>
            </a:pPr>
            <a:r>
              <a:rPr lang="en-US" baseline="0" dirty="0" smtClean="0"/>
              <a:t>Transfer students who don’t know their major are encouraged to stay.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baseline="0" dirty="0" smtClean="0"/>
              <a:t>Students who realize they are not in the right group (i.e. career students students) have the option to stay, reschedule into a career </a:t>
            </a:r>
            <a:r>
              <a:rPr lang="en-US" baseline="0" dirty="0" err="1" smtClean="0"/>
              <a:t>NewSTARS</a:t>
            </a:r>
            <a:r>
              <a:rPr lang="en-US" baseline="0" dirty="0" smtClean="0"/>
              <a:t>, or meet with individual advisor.</a:t>
            </a:r>
          </a:p>
          <a:p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3246C9-BBCF-4CBE-A3E8-8A696AC244E6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u="sn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3246C9-BBCF-4CBE-A3E8-8A696AC244E6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7329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Be sure that everyone completes</a:t>
            </a:r>
            <a:r>
              <a:rPr lang="en-US" baseline="0" dirty="0" smtClean="0"/>
              <a:t> the </a:t>
            </a:r>
            <a:r>
              <a:rPr lang="en-US" baseline="0" dirty="0" err="1" smtClean="0"/>
              <a:t>Zoomerang</a:t>
            </a:r>
            <a:r>
              <a:rPr lang="en-US" baseline="0" dirty="0" smtClean="0"/>
              <a:t> survey.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15E9EE-15C7-4FA2-ADAA-B23880B735A5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7056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</a:t>
            </a:r>
            <a:r>
              <a:rPr lang="en-US" baseline="0" dirty="0" smtClean="0"/>
              <a:t> need to go into details yet – just an overview</a:t>
            </a:r>
          </a:p>
          <a:p>
            <a:r>
              <a:rPr lang="en-US" baseline="0" dirty="0" smtClean="0"/>
              <a:t>(not sure about Welcome week)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15E9EE-15C7-4FA2-ADAA-B23880B735A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0465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4381">
              <a:defRPr/>
            </a:pPr>
            <a:r>
              <a:rPr lang="en-US" b="1" dirty="0" smtClean="0">
                <a:solidFill>
                  <a:srgbClr val="FF0000"/>
                </a:solidFill>
              </a:rPr>
              <a:t>This is a clicker slide.</a:t>
            </a:r>
          </a:p>
          <a:p>
            <a:r>
              <a:rPr lang="en-US" dirty="0" smtClean="0"/>
              <a:t>We have many services at Black Hawk College to help you throughout your education.  Refer them to the website to learn more.  (ANSWER is Childcare)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15E9EE-15C7-4FA2-ADAA-B23880B735A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6724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15E9EE-15C7-4FA2-ADAA-B23880B735A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0923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15E9EE-15C7-4FA2-ADAA-B23880B735A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0672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Explain the difference</a:t>
            </a:r>
            <a:r>
              <a:rPr lang="en-US" baseline="0" dirty="0" smtClean="0"/>
              <a:t> in degrees.  </a:t>
            </a:r>
          </a:p>
          <a:p>
            <a:r>
              <a:rPr lang="en-US" baseline="0" dirty="0" smtClean="0"/>
              <a:t>Focus on the fact that with the AA/AS, there will be more general education courses.  The electives may prepare you for your major (curriculum requirements).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3246C9-BBCF-4CBE-A3E8-8A696AC244E6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Exceptions to completing in 2 years or</a:t>
            </a:r>
            <a:r>
              <a:rPr lang="en-US" baseline="0" dirty="0" smtClean="0"/>
              <a:t> less:</a:t>
            </a:r>
          </a:p>
          <a:p>
            <a:pPr marL="337722" indent="-337722">
              <a:buFont typeface="Arial" pitchFamily="34" charset="0"/>
              <a:buChar char="•"/>
            </a:pPr>
            <a:r>
              <a:rPr lang="en-US" baseline="0" dirty="0" smtClean="0"/>
              <a:t>Attend part-time</a:t>
            </a:r>
          </a:p>
          <a:p>
            <a:pPr marL="337722" indent="-337722">
              <a:buFont typeface="Arial" pitchFamily="34" charset="0"/>
              <a:buChar char="•"/>
            </a:pPr>
            <a:r>
              <a:rPr lang="en-US" baseline="0" dirty="0" smtClean="0"/>
              <a:t>Need developmental courses</a:t>
            </a:r>
          </a:p>
          <a:p>
            <a:pPr marL="337722" indent="-337722">
              <a:buFont typeface="Arial" pitchFamily="34" charset="0"/>
              <a:buChar char="•"/>
            </a:pPr>
            <a:r>
              <a:rPr lang="en-US" baseline="0" dirty="0" smtClean="0"/>
              <a:t>Pre-requisite courses to complete for various allied heath careers such as  ADN, Rad Tech, Dental Hygiene, PTA, etc.</a:t>
            </a:r>
          </a:p>
          <a:p>
            <a:pPr marL="337722" indent="-337722">
              <a:buFont typeface="Arial" pitchFamily="34" charset="0"/>
              <a:buChar char="•"/>
            </a:pPr>
            <a:r>
              <a:rPr lang="en-US" baseline="0" dirty="0" smtClean="0"/>
              <a:t>Timing of application cycles for being accepted into some programs like ADN, LPN, PTA</a:t>
            </a:r>
          </a:p>
          <a:p>
            <a:pPr marL="337722" indent="-337722">
              <a:buFont typeface="Arial" pitchFamily="34" charset="0"/>
              <a:buChar char="•"/>
            </a:pPr>
            <a:r>
              <a:rPr lang="en-US" baseline="0" dirty="0" smtClean="0"/>
              <a:t>Some programs are very sequential (i.e. Engineering Technology), or courses are offered only in Spring or Fall, so when you complete your studies may depend on which semester you began.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3246C9-BBCF-4CBE-A3E8-8A696AC244E6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Explain the difference</a:t>
            </a:r>
            <a:r>
              <a:rPr lang="en-US" baseline="0" dirty="0" smtClean="0"/>
              <a:t> in degrees.  </a:t>
            </a:r>
          </a:p>
          <a:p>
            <a:r>
              <a:rPr lang="en-US" baseline="0" dirty="0" smtClean="0"/>
              <a:t>Focus on the fact that with the AA/AS, there will be more general education courses.  The electives may prepare you for your major (curriculum requirements).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3246C9-BBCF-4CBE-A3E8-8A696AC244E6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596" indent="-228596">
              <a:buAutoNum type="arabicParenR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3246C9-BBCF-4CBE-A3E8-8A696AC244E6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429064" y="3337560"/>
            <a:ext cx="6480048" cy="2301240"/>
          </a:xfrm>
        </p:spPr>
        <p:txBody>
          <a:bodyPr rIns="45720" anchor="t"/>
          <a:lstStyle>
            <a:lvl1pPr algn="r">
              <a:defRPr lang="en-US" b="1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433050" y="1544812"/>
            <a:ext cx="6480048" cy="1752600"/>
          </a:xfrm>
        </p:spPr>
        <p:txBody>
          <a:bodyPr tIns="0" rIns="45720" bIns="0" anchor="b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4F8AD-A56E-4F58-82A7-11F9E157F34D}" type="datetimeFigureOut">
              <a:rPr lang="en-US" smtClean="0"/>
              <a:t>7/17/2014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367AE-A1D0-4CA9-92D4-CC110100DEE7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4F8AD-A56E-4F58-82A7-11F9E157F34D}" type="datetimeFigureOut">
              <a:rPr lang="en-US" smtClean="0"/>
              <a:t>7/17/2014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367AE-A1D0-4CA9-92D4-CC110100DEE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4F8AD-A56E-4F58-82A7-11F9E157F34D}" type="datetimeFigureOut">
              <a:rPr lang="en-US" smtClean="0"/>
              <a:t>7/17/2014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367AE-A1D0-4CA9-92D4-CC110100DEE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4F8AD-A56E-4F58-82A7-11F9E157F34D}" type="datetimeFigureOut">
              <a:rPr lang="en-US" smtClean="0"/>
              <a:t>7/17/2014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367AE-A1D0-4CA9-92D4-CC110100DE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40428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4F8AD-A56E-4F58-82A7-11F9E157F34D}" type="datetimeFigureOut">
              <a:rPr lang="en-US" smtClean="0"/>
              <a:t>7/17/2014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367AE-A1D0-4CA9-92D4-CC110100DEE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83837"/>
            <a:ext cx="6629400" cy="1826363"/>
          </a:xfrm>
        </p:spPr>
        <p:txBody>
          <a:bodyPr tIns="0" bIns="0" anchor="t"/>
          <a:lstStyle>
            <a:lvl1pPr algn="l">
              <a:buNone/>
              <a:defRPr sz="4200" b="1" cap="none" baseline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485800"/>
            <a:ext cx="6629400" cy="1066688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4F8AD-A56E-4F58-82A7-11F9E157F34D}" type="datetimeFigureOut">
              <a:rPr lang="en-US" smtClean="0"/>
              <a:t>7/17/2014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367AE-A1D0-4CA9-92D4-CC110100DEE7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4F8AD-A56E-4F58-82A7-11F9E157F34D}" type="datetimeFigureOut">
              <a:rPr lang="en-US" smtClean="0"/>
              <a:t>7/17/2014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367AE-A1D0-4CA9-92D4-CC110100DEE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86400"/>
            <a:ext cx="4040188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5486400"/>
            <a:ext cx="4041775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516912"/>
            <a:ext cx="404018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516912"/>
            <a:ext cx="4041775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4F8AD-A56E-4F58-82A7-11F9E157F34D}" type="datetimeFigureOut">
              <a:rPr lang="en-US" smtClean="0"/>
              <a:t>7/17/2014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367AE-A1D0-4CA9-92D4-CC110100DEE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1143000"/>
          </a:xfrm>
        </p:spPr>
        <p:txBody>
          <a:bodyPr anchor="ctr"/>
          <a:lstStyle>
            <a:lvl1pPr algn="l">
              <a:defRPr sz="460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4F8AD-A56E-4F58-82A7-11F9E157F34D}" type="datetimeFigureOut">
              <a:rPr lang="en-US" smtClean="0"/>
              <a:t>7/17/2014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5D367AE-A1D0-4CA9-92D4-CC110100DEE7}" type="slidenum">
              <a:rPr lang="en-US" smtClean="0"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4F8AD-A56E-4F58-82A7-11F9E157F34D}" type="datetimeFigureOut">
              <a:rPr lang="en-US" smtClean="0"/>
              <a:t>7/17/2014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367AE-A1D0-4CA9-92D4-CC110100DEE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4F8AD-A56E-4F58-82A7-11F9E157F34D}" type="datetimeFigureOut">
              <a:rPr lang="en-US" smtClean="0"/>
              <a:t>7/17/2014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156448" y="6422064"/>
            <a:ext cx="762000" cy="365125"/>
          </a:xfrm>
        </p:spPr>
        <p:txBody>
          <a:bodyPr/>
          <a:lstStyle/>
          <a:p>
            <a:fld id="{35D367AE-A1D0-4CA9-92D4-CC110100DEE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65628" y="1019907"/>
            <a:ext cx="4114800" cy="4114800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556734" y="2998765"/>
            <a:ext cx="3053866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422064"/>
            <a:ext cx="2133600" cy="365125"/>
          </a:xfrm>
        </p:spPr>
        <p:txBody>
          <a:bodyPr/>
          <a:lstStyle/>
          <a:p>
            <a:fld id="{7DD4F8AD-A56E-4F58-82A7-11F9E157F34D}" type="datetimeFigureOut">
              <a:rPr lang="en-US" smtClean="0"/>
              <a:t>7/17/2014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367AE-A1D0-4CA9-92D4-CC110100DEE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1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7315200" y="0"/>
            <a:ext cx="18288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422064"/>
            <a:ext cx="2133600" cy="365125"/>
          </a:xfrm>
          <a:prstGeom prst="rect">
            <a:avLst/>
          </a:prstGeom>
        </p:spPr>
        <p:txBody>
          <a:bodyPr vert="horz" bIns="0" anchor="b"/>
          <a:lstStyle>
            <a:lvl1pPr algn="l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7DD4F8AD-A56E-4F58-82A7-11F9E157F34D}" type="datetimeFigureOut">
              <a:rPr lang="en-US" smtClean="0"/>
              <a:t>7/17/2014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124200" y="6422064"/>
            <a:ext cx="2895600" cy="365125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153400" y="6422064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35D367AE-A1D0-4CA9-92D4-CC110100DEE7}" type="slidenum">
              <a:rPr lang="en-US" smtClean="0"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20624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2376" indent="-274320" algn="l" rtl="0" eaLnBrk="1" latinLnBrk="0" hangingPunct="1">
        <a:spcBef>
          <a:spcPct val="20000"/>
        </a:spcBef>
        <a:buClr>
          <a:schemeClr val="accent1"/>
        </a:buClr>
        <a:buSzPct val="90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56032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○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37744" algn="l" rtl="0" eaLnBrk="1" latinLnBrk="0" hangingPunct="1">
        <a:spcBef>
          <a:spcPct val="20000"/>
        </a:spcBef>
        <a:buClr>
          <a:schemeClr val="accent3"/>
        </a:buClr>
        <a:buSzPct val="9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90472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-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wav"/><Relationship Id="rId7" Type="http://schemas.openxmlformats.org/officeDocument/2006/relationships/image" Target="../media/image2.png"/><Relationship Id="rId2" Type="http://schemas.microsoft.com/office/2007/relationships/media" Target="../media/media1.wav"/><Relationship Id="rId1" Type="http://schemas.openxmlformats.org/officeDocument/2006/relationships/tags" Target="../tags/tag2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wav"/><Relationship Id="rId2" Type="http://schemas.microsoft.com/office/2007/relationships/media" Target="../media/media11.wav"/><Relationship Id="rId1" Type="http://schemas.openxmlformats.org/officeDocument/2006/relationships/tags" Target="../tags/tag6.xm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audio" Target="../media/media12.wav"/><Relationship Id="rId7" Type="http://schemas.openxmlformats.org/officeDocument/2006/relationships/image" Target="../media/image7.jpeg"/><Relationship Id="rId2" Type="http://schemas.microsoft.com/office/2007/relationships/media" Target="../media/media12.wav"/><Relationship Id="rId1" Type="http://schemas.openxmlformats.org/officeDocument/2006/relationships/tags" Target="../tags/tag7.xml"/><Relationship Id="rId6" Type="http://schemas.openxmlformats.org/officeDocument/2006/relationships/image" Target="../media/image6.jpeg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wav"/><Relationship Id="rId2" Type="http://schemas.microsoft.com/office/2007/relationships/media" Target="../media/media13.wav"/><Relationship Id="rId1" Type="http://schemas.openxmlformats.org/officeDocument/2006/relationships/tags" Target="../tags/tag8.xml"/><Relationship Id="rId6" Type="http://schemas.openxmlformats.org/officeDocument/2006/relationships/image" Target="../media/image5.png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wav"/><Relationship Id="rId2" Type="http://schemas.microsoft.com/office/2007/relationships/media" Target="../media/media14.wav"/><Relationship Id="rId1" Type="http://schemas.openxmlformats.org/officeDocument/2006/relationships/tags" Target="../tags/tag9.xm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5.wav"/><Relationship Id="rId1" Type="http://schemas.microsoft.com/office/2007/relationships/media" Target="../media/media15.wav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6.wav"/><Relationship Id="rId2" Type="http://schemas.microsoft.com/office/2007/relationships/media" Target="../media/media16.wav"/><Relationship Id="rId1" Type="http://schemas.openxmlformats.org/officeDocument/2006/relationships/tags" Target="../tags/tag10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7.wav"/><Relationship Id="rId1" Type="http://schemas.microsoft.com/office/2007/relationships/media" Target="../media/media17.wav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8.wav"/><Relationship Id="rId1" Type="http://schemas.microsoft.com/office/2007/relationships/media" Target="../media/media18.wav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9.wav"/><Relationship Id="rId1" Type="http://schemas.microsoft.com/office/2007/relationships/media" Target="../media/media19.wav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0.wav"/><Relationship Id="rId1" Type="http://schemas.microsoft.com/office/2007/relationships/media" Target="../media/media20.wav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1.wav"/><Relationship Id="rId1" Type="http://schemas.microsoft.com/office/2007/relationships/media" Target="../media/media21.wav"/><Relationship Id="rId5" Type="http://schemas.openxmlformats.org/officeDocument/2006/relationships/image" Target="../media/image3.png"/><Relationship Id="rId4" Type="http://schemas.openxmlformats.org/officeDocument/2006/relationships/hyperlink" Target="http://www.fafsa.gov/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2.wav"/><Relationship Id="rId1" Type="http://schemas.microsoft.com/office/2007/relationships/media" Target="../media/media22.wav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microsoft.com/office/2007/relationships/media" Target="../media/media23.wav"/><Relationship Id="rId1" Type="http://schemas.openxmlformats.org/officeDocument/2006/relationships/audio" Target="NULL" TargetMode="External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wav"/><Relationship Id="rId1" Type="http://schemas.microsoft.com/office/2007/relationships/media" Target="../media/media24.wav"/><Relationship Id="rId5" Type="http://schemas.openxmlformats.org/officeDocument/2006/relationships/image" Target="../media/image3.png"/><Relationship Id="rId4" Type="http://schemas.openxmlformats.org/officeDocument/2006/relationships/image" Target="../media/image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wav"/><Relationship Id="rId1" Type="http://schemas.microsoft.com/office/2007/relationships/media" Target="../media/media25.wav"/><Relationship Id="rId5" Type="http://schemas.openxmlformats.org/officeDocument/2006/relationships/image" Target="../media/image3.png"/><Relationship Id="rId4" Type="http://schemas.openxmlformats.org/officeDocument/2006/relationships/image" Target="../media/image1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wav"/><Relationship Id="rId1" Type="http://schemas.microsoft.com/office/2007/relationships/media" Target="../media/media26.wav"/><Relationship Id="rId5" Type="http://schemas.openxmlformats.org/officeDocument/2006/relationships/image" Target="../media/image3.png"/><Relationship Id="rId4" Type="http://schemas.openxmlformats.org/officeDocument/2006/relationships/image" Target="../media/image1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wav"/><Relationship Id="rId1" Type="http://schemas.microsoft.com/office/2007/relationships/media" Target="../media/media27.wav"/><Relationship Id="rId5" Type="http://schemas.openxmlformats.org/officeDocument/2006/relationships/image" Target="../media/image3.png"/><Relationship Id="rId4" Type="http://schemas.openxmlformats.org/officeDocument/2006/relationships/image" Target="../media/image1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wav"/><Relationship Id="rId1" Type="http://schemas.microsoft.com/office/2007/relationships/media" Target="../media/media28.wav"/><Relationship Id="rId5" Type="http://schemas.openxmlformats.org/officeDocument/2006/relationships/image" Target="../media/image3.png"/><Relationship Id="rId4" Type="http://schemas.openxmlformats.org/officeDocument/2006/relationships/image" Target="../media/image1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wav"/><Relationship Id="rId1" Type="http://schemas.microsoft.com/office/2007/relationships/media" Target="../media/media29.wav"/><Relationship Id="rId5" Type="http://schemas.openxmlformats.org/officeDocument/2006/relationships/image" Target="../media/image3.png"/><Relationship Id="rId4" Type="http://schemas.openxmlformats.org/officeDocument/2006/relationships/image" Target="../media/image1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wav"/><Relationship Id="rId1" Type="http://schemas.microsoft.com/office/2007/relationships/media" Target="../media/media30.wav"/><Relationship Id="rId5" Type="http://schemas.openxmlformats.org/officeDocument/2006/relationships/image" Target="../media/image3.png"/><Relationship Id="rId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wav"/><Relationship Id="rId2" Type="http://schemas.microsoft.com/office/2007/relationships/media" Target="../media/media3.wav"/><Relationship Id="rId1" Type="http://schemas.openxmlformats.org/officeDocument/2006/relationships/tags" Target="../tags/tag3.xm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wav"/><Relationship Id="rId1" Type="http://schemas.microsoft.com/office/2007/relationships/media" Target="../media/media31.wav"/><Relationship Id="rId5" Type="http://schemas.openxmlformats.org/officeDocument/2006/relationships/image" Target="../media/image3.png"/><Relationship Id="rId4" Type="http://schemas.openxmlformats.org/officeDocument/2006/relationships/image" Target="../media/image1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wav"/><Relationship Id="rId1" Type="http://schemas.microsoft.com/office/2007/relationships/media" Target="../media/media32.wav"/><Relationship Id="rId5" Type="http://schemas.openxmlformats.org/officeDocument/2006/relationships/image" Target="../media/image3.png"/><Relationship Id="rId4" Type="http://schemas.openxmlformats.org/officeDocument/2006/relationships/image" Target="../media/image1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wav"/><Relationship Id="rId1" Type="http://schemas.microsoft.com/office/2007/relationships/media" Target="../media/media33.wav"/><Relationship Id="rId5" Type="http://schemas.openxmlformats.org/officeDocument/2006/relationships/image" Target="../media/image3.png"/><Relationship Id="rId4" Type="http://schemas.openxmlformats.org/officeDocument/2006/relationships/image" Target="../media/image1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wav"/><Relationship Id="rId1" Type="http://schemas.microsoft.com/office/2007/relationships/media" Target="../media/media34.wav"/><Relationship Id="rId5" Type="http://schemas.openxmlformats.org/officeDocument/2006/relationships/image" Target="../media/image3.png"/><Relationship Id="rId4" Type="http://schemas.openxmlformats.org/officeDocument/2006/relationships/image" Target="../media/image1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35.wav"/><Relationship Id="rId1" Type="http://schemas.microsoft.com/office/2007/relationships/media" Target="../media/media35.wav"/><Relationship Id="rId5" Type="http://schemas.openxmlformats.org/officeDocument/2006/relationships/image" Target="../media/image3.png"/><Relationship Id="rId4" Type="http://schemas.openxmlformats.org/officeDocument/2006/relationships/hyperlink" Target="http://www.bhc.edu/orientation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6.wav"/><Relationship Id="rId1" Type="http://schemas.microsoft.com/office/2007/relationships/media" Target="../media/media36.wav"/><Relationship Id="rId5" Type="http://schemas.openxmlformats.org/officeDocument/2006/relationships/image" Target="../media/image3.png"/><Relationship Id="rId4" Type="http://schemas.openxmlformats.org/officeDocument/2006/relationships/hyperlink" Target="http://www.bhc.edu/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audio" Target="../media/media37.wav"/><Relationship Id="rId2" Type="http://schemas.microsoft.com/office/2007/relationships/media" Target="../media/media37.wav"/><Relationship Id="rId1" Type="http://schemas.openxmlformats.org/officeDocument/2006/relationships/tags" Target="../tags/tag11.xm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4.wav"/><Relationship Id="rId7" Type="http://schemas.openxmlformats.org/officeDocument/2006/relationships/image" Target="../media/image4.jpg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12.xml"/><Relationship Id="rId4" Type="http://schemas.openxmlformats.org/officeDocument/2006/relationships/audio" Target="../media/media4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2.png"/><Relationship Id="rId5" Type="http://schemas.openxmlformats.org/officeDocument/2006/relationships/hyperlink" Target="http://www.collegecentral.com/" TargetMode="External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9.wav"/><Relationship Id="rId2" Type="http://schemas.microsoft.com/office/2007/relationships/media" Target="../media/media8.wav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9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914400" y="457200"/>
            <a:ext cx="7058024" cy="13234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Welcome to </a:t>
            </a:r>
          </a:p>
          <a:p>
            <a:pPr algn="ctr"/>
            <a: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Black Hawk College!</a:t>
            </a:r>
            <a:endParaRPr 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69799" y="2209800"/>
            <a:ext cx="722471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Please put your headphones on as there is an audio portion to this presentation.</a:t>
            </a:r>
          </a:p>
          <a:p>
            <a:endParaRPr lang="en-US" sz="24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24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If you have questions during the presentation, please see the advisor.</a:t>
            </a:r>
            <a:endParaRPr lang="en-US" sz="2200" dirty="0"/>
          </a:p>
          <a:p>
            <a:pPr>
              <a:buFont typeface="Arial" pitchFamily="34" charset="0"/>
              <a:buChar char="•"/>
            </a:pPr>
            <a:endParaRPr lang="en-US" sz="2000" dirty="0" smtClean="0">
              <a:solidFill>
                <a:srgbClr val="FFC000"/>
              </a:solidFill>
            </a:endParaRPr>
          </a:p>
        </p:txBody>
      </p:sp>
      <p:pic>
        <p:nvPicPr>
          <p:cNvPr id="6" name="Picture 5" descr="BHC Logo-GoldHawk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8600" y="5334000"/>
            <a:ext cx="1704976" cy="1141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010400" y="50292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377557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7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04800" y="0"/>
            <a:ext cx="8534400" cy="65532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0117" name="Rectangle 5"/>
          <p:cNvSpPr>
            <a:spLocks noChangeArrowheads="1"/>
          </p:cNvSpPr>
          <p:nvPr/>
        </p:nvSpPr>
        <p:spPr bwMode="auto">
          <a:xfrm>
            <a:off x="914400" y="5105400"/>
            <a:ext cx="1600200" cy="1295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Career Major </a:t>
            </a:r>
          </a:p>
          <a:p>
            <a:pPr algn="ctr"/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Courses</a:t>
            </a:r>
          </a:p>
        </p:txBody>
      </p:sp>
      <p:sp>
        <p:nvSpPr>
          <p:cNvPr id="90118" name="Rectangle 6"/>
          <p:cNvSpPr>
            <a:spLocks noChangeArrowheads="1"/>
          </p:cNvSpPr>
          <p:nvPr/>
        </p:nvSpPr>
        <p:spPr bwMode="auto">
          <a:xfrm>
            <a:off x="3581400" y="3810000"/>
            <a:ext cx="1702724" cy="1981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Career Major</a:t>
            </a:r>
          </a:p>
          <a:p>
            <a:pPr algn="ctr"/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Courses</a:t>
            </a:r>
          </a:p>
        </p:txBody>
      </p:sp>
      <p:sp>
        <p:nvSpPr>
          <p:cNvPr id="90130" name="Text Box 18"/>
          <p:cNvSpPr txBox="1">
            <a:spLocks noChangeArrowheads="1"/>
          </p:cNvSpPr>
          <p:nvPr/>
        </p:nvSpPr>
        <p:spPr bwMode="auto">
          <a:xfrm>
            <a:off x="712788" y="4114800"/>
            <a:ext cx="2103437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Career Program</a:t>
            </a:r>
          </a:p>
          <a:p>
            <a:pPr algn="ctr"/>
            <a:r>
              <a:rPr lang="en-US" sz="2000" dirty="0"/>
              <a:t>Certificate</a:t>
            </a:r>
          </a:p>
        </p:txBody>
      </p:sp>
      <p:sp>
        <p:nvSpPr>
          <p:cNvPr id="90131" name="Text Box 19"/>
          <p:cNvSpPr txBox="1">
            <a:spLocks noChangeArrowheads="1"/>
          </p:cNvSpPr>
          <p:nvPr/>
        </p:nvSpPr>
        <p:spPr bwMode="auto">
          <a:xfrm>
            <a:off x="2667000" y="2514600"/>
            <a:ext cx="344805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Career Program Degree</a:t>
            </a:r>
          </a:p>
          <a:p>
            <a:pPr algn="ctr"/>
            <a:r>
              <a:rPr lang="en-US" sz="2000" dirty="0"/>
              <a:t>Associate in Applied Science</a:t>
            </a:r>
          </a:p>
          <a:p>
            <a:pPr algn="ctr"/>
            <a:r>
              <a:rPr lang="en-US" sz="2000" dirty="0"/>
              <a:t>(AAS)</a:t>
            </a:r>
          </a:p>
        </p:txBody>
      </p:sp>
      <p:sp>
        <p:nvSpPr>
          <p:cNvPr id="90134" name="Text Box 22"/>
          <p:cNvSpPr txBox="1">
            <a:spLocks noChangeArrowheads="1"/>
          </p:cNvSpPr>
          <p:nvPr/>
        </p:nvSpPr>
        <p:spPr bwMode="auto">
          <a:xfrm>
            <a:off x="304800" y="4953000"/>
            <a:ext cx="56778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" dirty="0"/>
              <a:t>30</a:t>
            </a:r>
          </a:p>
          <a:p>
            <a:r>
              <a:rPr lang="en-US" sz="1200" dirty="0"/>
              <a:t>credit</a:t>
            </a:r>
          </a:p>
          <a:p>
            <a:r>
              <a:rPr lang="en-US" sz="1200" dirty="0"/>
              <a:t>hours</a:t>
            </a:r>
          </a:p>
        </p:txBody>
      </p:sp>
      <p:sp>
        <p:nvSpPr>
          <p:cNvPr id="90135" name="Line 23"/>
          <p:cNvSpPr>
            <a:spLocks noChangeShapeType="1"/>
          </p:cNvSpPr>
          <p:nvPr/>
        </p:nvSpPr>
        <p:spPr bwMode="auto">
          <a:xfrm>
            <a:off x="685800" y="5105400"/>
            <a:ext cx="228600" cy="0"/>
          </a:xfrm>
          <a:prstGeom prst="line">
            <a:avLst/>
          </a:prstGeom>
          <a:noFill/>
          <a:ln w="9525">
            <a:solidFill>
              <a:schemeClr val="accent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90136" name="Text Box 24"/>
          <p:cNvSpPr txBox="1">
            <a:spLocks noChangeArrowheads="1"/>
          </p:cNvSpPr>
          <p:nvPr/>
        </p:nvSpPr>
        <p:spPr bwMode="auto">
          <a:xfrm>
            <a:off x="2819400" y="3657600"/>
            <a:ext cx="56778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" dirty="0"/>
              <a:t>64</a:t>
            </a:r>
          </a:p>
          <a:p>
            <a:r>
              <a:rPr lang="en-US" sz="1200" dirty="0"/>
              <a:t>credit</a:t>
            </a:r>
          </a:p>
          <a:p>
            <a:r>
              <a:rPr lang="en-US" sz="1200" dirty="0"/>
              <a:t>hours</a:t>
            </a:r>
          </a:p>
        </p:txBody>
      </p:sp>
      <p:sp>
        <p:nvSpPr>
          <p:cNvPr id="90137" name="Line 25"/>
          <p:cNvSpPr>
            <a:spLocks noChangeShapeType="1"/>
          </p:cNvSpPr>
          <p:nvPr/>
        </p:nvSpPr>
        <p:spPr bwMode="auto">
          <a:xfrm flipV="1">
            <a:off x="3200400" y="3810000"/>
            <a:ext cx="381000" cy="0"/>
          </a:xfrm>
          <a:prstGeom prst="line">
            <a:avLst/>
          </a:prstGeom>
          <a:noFill/>
          <a:ln w="9525">
            <a:solidFill>
              <a:schemeClr val="accent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90140" name="Text Box 28"/>
          <p:cNvSpPr txBox="1">
            <a:spLocks noChangeArrowheads="1"/>
          </p:cNvSpPr>
          <p:nvPr/>
        </p:nvSpPr>
        <p:spPr bwMode="auto">
          <a:xfrm>
            <a:off x="367813" y="152400"/>
            <a:ext cx="4343400" cy="10668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r>
              <a:rPr lang="en-US" sz="32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Degree/Certificate</a:t>
            </a:r>
          </a:p>
          <a:p>
            <a:r>
              <a:rPr lang="en-US" sz="32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Comparison Chart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70635" y="1219200"/>
            <a:ext cx="4340578" cy="92333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2"/>
                </a:solidFill>
              </a:rPr>
              <a:t>This chart illustrates how BHC degrees are different from each other</a:t>
            </a:r>
            <a:r>
              <a:rPr lang="en-US" dirty="0" smtClean="0">
                <a:solidFill>
                  <a:schemeClr val="bg1"/>
                </a:solidFill>
              </a:rPr>
              <a:t>. </a:t>
            </a:r>
          </a:p>
          <a:p>
            <a:pPr algn="ctr"/>
            <a:r>
              <a:rPr lang="en-US" dirty="0" smtClean="0">
                <a:solidFill>
                  <a:srgbClr val="FF0000"/>
                </a:solidFill>
              </a:rPr>
              <a:t>This shows only the Career programs</a:t>
            </a:r>
            <a:r>
              <a:rPr lang="en-US" dirty="0" smtClean="0">
                <a:solidFill>
                  <a:schemeClr val="bg2"/>
                </a:solidFill>
              </a:rPr>
              <a:t>.  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43800" y="4953000"/>
            <a:ext cx="609600" cy="609600"/>
          </a:xfrm>
          <a:prstGeom prst="rect">
            <a:avLst/>
          </a:prstGeom>
        </p:spPr>
      </p:pic>
      <p:sp>
        <p:nvSpPr>
          <p:cNvPr id="15" name="Rectangle 11"/>
          <p:cNvSpPr>
            <a:spLocks noChangeArrowheads="1"/>
          </p:cNvSpPr>
          <p:nvPr/>
        </p:nvSpPr>
        <p:spPr bwMode="auto">
          <a:xfrm>
            <a:off x="3581400" y="5753100"/>
            <a:ext cx="1702724" cy="647700"/>
          </a:xfrm>
          <a:prstGeom prst="rect">
            <a:avLst/>
          </a:prstGeom>
          <a:solidFill>
            <a:srgbClr val="48A7AE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General Education</a:t>
            </a:r>
          </a:p>
          <a:p>
            <a:pPr algn="ctr"/>
            <a:r>
              <a:rPr lang="en-US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Courses </a:t>
            </a:r>
          </a:p>
          <a:p>
            <a:pPr algn="ctr"/>
            <a:r>
              <a:rPr lang="en-US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15 credits</a:t>
            </a:r>
            <a:endParaRPr lang="en-US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96476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16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58496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>
                <a:solidFill>
                  <a:srgbClr val="FFFF00"/>
                </a:solidFill>
              </a:rPr>
              <a:t/>
            </a:r>
            <a:br>
              <a:rPr lang="en-US" dirty="0" smtClean="0">
                <a:solidFill>
                  <a:srgbClr val="FFFF00"/>
                </a:solidFill>
              </a:rPr>
            </a:br>
            <a:r>
              <a:rPr lang="en-US" dirty="0" smtClean="0">
                <a:solidFill>
                  <a:srgbClr val="FFFF00"/>
                </a:solidFill>
              </a:rPr>
              <a:t/>
            </a:r>
            <a:br>
              <a:rPr lang="en-US" dirty="0" smtClean="0">
                <a:solidFill>
                  <a:srgbClr val="FFFF00"/>
                </a:solidFill>
              </a:rPr>
            </a:br>
            <a:r>
              <a:rPr lang="en-US" dirty="0" smtClean="0">
                <a:solidFill>
                  <a:srgbClr val="FFFF00"/>
                </a:solidFill>
              </a:rPr>
              <a:t/>
            </a:r>
            <a:br>
              <a:rPr lang="en-US" dirty="0" smtClean="0">
                <a:solidFill>
                  <a:srgbClr val="FFFF00"/>
                </a:solidFill>
              </a:rPr>
            </a:br>
            <a:r>
              <a:rPr lang="en-US" dirty="0" smtClean="0">
                <a:solidFill>
                  <a:srgbClr val="FFFF00"/>
                </a:solidFill>
              </a:rPr>
              <a:t/>
            </a:r>
            <a:br>
              <a:rPr lang="en-US" dirty="0" smtClean="0">
                <a:solidFill>
                  <a:srgbClr val="FFFF00"/>
                </a:solidFill>
              </a:rPr>
            </a:b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971800" y="287125"/>
            <a:ext cx="5765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Benefits of Career Programs</a:t>
            </a:r>
          </a:p>
          <a:p>
            <a:pPr algn="ctr"/>
            <a:r>
              <a:rPr lang="en-US" sz="24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Certificates </a:t>
            </a:r>
            <a:r>
              <a:rPr lang="en-US" sz="24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 Associate in </a:t>
            </a:r>
            <a:endParaRPr lang="en-US" sz="2400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sz="24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Applied Science (AAS) degrees</a:t>
            </a:r>
            <a:endParaRPr lang="en-US" sz="24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75314" y="1752600"/>
            <a:ext cx="5029200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Courier New" pitchFamily="49" charset="0"/>
              <a:buChar char="o"/>
            </a:pPr>
            <a:r>
              <a:rPr lang="en-US" sz="2400" dirty="0" smtClean="0"/>
              <a:t>Gain current knowledge </a:t>
            </a:r>
            <a:r>
              <a:rPr lang="en-US" sz="2400" dirty="0"/>
              <a:t>and skills to enter a particular </a:t>
            </a:r>
            <a:r>
              <a:rPr lang="en-US" sz="2400" dirty="0" smtClean="0"/>
              <a:t>occupation.</a:t>
            </a:r>
          </a:p>
          <a:p>
            <a:endParaRPr lang="en-US" sz="1200" dirty="0" smtClean="0"/>
          </a:p>
          <a:p>
            <a:pPr marL="457200" indent="-457200">
              <a:buFont typeface="Courier New" pitchFamily="49" charset="0"/>
              <a:buChar char="o"/>
            </a:pPr>
            <a:r>
              <a:rPr lang="en-US" sz="2400" dirty="0" smtClean="0"/>
              <a:t>Designed </a:t>
            </a:r>
            <a:r>
              <a:rPr lang="en-US" sz="2400" dirty="0"/>
              <a:t>for immediate employment or job </a:t>
            </a:r>
            <a:r>
              <a:rPr lang="en-US" sz="2400" dirty="0" smtClean="0"/>
              <a:t>upgrading.</a:t>
            </a:r>
          </a:p>
          <a:p>
            <a:endParaRPr lang="en-US" sz="1200" dirty="0" smtClean="0"/>
          </a:p>
          <a:p>
            <a:pPr marL="457200" indent="-457200">
              <a:buFont typeface="Courier New" pitchFamily="49" charset="0"/>
              <a:buChar char="o"/>
            </a:pPr>
            <a:r>
              <a:rPr lang="en-US" sz="2400" dirty="0" smtClean="0"/>
              <a:t>Gain valuable on-the-job experience with an internship  or clinical course.</a:t>
            </a:r>
          </a:p>
          <a:p>
            <a:endParaRPr lang="en-US" sz="1200" dirty="0"/>
          </a:p>
          <a:p>
            <a:pPr marL="457200" indent="-457200">
              <a:buFont typeface="Courier New" pitchFamily="49" charset="0"/>
              <a:buChar char="o"/>
            </a:pPr>
            <a:r>
              <a:rPr lang="en-US" sz="2400" dirty="0" smtClean="0"/>
              <a:t>In most cases, complete    studies in two years or less.</a:t>
            </a:r>
            <a:endParaRPr lang="en-US" sz="2400" dirty="0"/>
          </a:p>
        </p:txBody>
      </p:sp>
      <p:pic>
        <p:nvPicPr>
          <p:cNvPr id="8" name="Picture 11" descr="C:\Documents and Settings\reddyn\Local Settings\Temporary Internet Files\Content.IE5\HQSW7ULN\MP900437198[1].jpg"/>
          <p:cNvPicPr>
            <a:picLocks noChangeAspect="1" noChangeArrowheads="1"/>
          </p:cNvPicPr>
          <p:nvPr/>
        </p:nvPicPr>
        <p:blipFill rotWithShape="1">
          <a:blip r:embed="rId6" cstate="print"/>
          <a:srcRect r="30960"/>
          <a:stretch/>
        </p:blipFill>
        <p:spPr bwMode="auto">
          <a:xfrm flipH="1">
            <a:off x="421462" y="3352800"/>
            <a:ext cx="3050683" cy="2945822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</p:pic>
      <p:pic>
        <p:nvPicPr>
          <p:cNvPr id="11" name="Picture 6" descr="C:\Documents and Settings\reddyn\Local Settings\Temporary Internet Files\Content.IE5\HQSW7ULN\MP900411819[1]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flipH="1">
            <a:off x="609600" y="588344"/>
            <a:ext cx="2133600" cy="3208233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</p:pic>
      <p:pic>
        <p:nvPicPr>
          <p:cNvPr id="10" name="Picture 5" descr="C:\Documents and Settings\reddyn\Local Settings\Temporary Internet Files\Content.IE5\N1BOJS9X\MP900400420[1].jpg"/>
          <p:cNvPicPr>
            <a:picLocks noChangeAspect="1" noChangeArrowheads="1"/>
          </p:cNvPicPr>
          <p:nvPr/>
        </p:nvPicPr>
        <p:blipFill rotWithShape="1">
          <a:blip r:embed="rId8" cstate="print"/>
          <a:srcRect l="21854" b="29939"/>
          <a:stretch/>
        </p:blipFill>
        <p:spPr bwMode="auto">
          <a:xfrm rot="5400000" flipH="1">
            <a:off x="1832403" y="2573106"/>
            <a:ext cx="2009808" cy="1781005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756032" y="59436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2493465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56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04800" y="0"/>
            <a:ext cx="8534400" cy="65532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0117" name="Rectangle 5"/>
          <p:cNvSpPr>
            <a:spLocks noChangeArrowheads="1"/>
          </p:cNvSpPr>
          <p:nvPr/>
        </p:nvSpPr>
        <p:spPr bwMode="auto">
          <a:xfrm>
            <a:off x="914400" y="5105400"/>
            <a:ext cx="1600200" cy="1295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Career Major </a:t>
            </a:r>
          </a:p>
          <a:p>
            <a:pPr algn="ctr"/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Courses</a:t>
            </a:r>
          </a:p>
        </p:txBody>
      </p:sp>
      <p:sp>
        <p:nvSpPr>
          <p:cNvPr id="90118" name="Rectangle 6"/>
          <p:cNvSpPr>
            <a:spLocks noChangeArrowheads="1"/>
          </p:cNvSpPr>
          <p:nvPr/>
        </p:nvSpPr>
        <p:spPr bwMode="auto">
          <a:xfrm>
            <a:off x="3607724" y="3886200"/>
            <a:ext cx="1676400" cy="18669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Career Major</a:t>
            </a:r>
          </a:p>
          <a:p>
            <a:pPr algn="ctr"/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Courses</a:t>
            </a:r>
          </a:p>
        </p:txBody>
      </p:sp>
      <p:sp>
        <p:nvSpPr>
          <p:cNvPr id="90119" name="Rectangle 7"/>
          <p:cNvSpPr>
            <a:spLocks noChangeArrowheads="1"/>
          </p:cNvSpPr>
          <p:nvPr/>
        </p:nvSpPr>
        <p:spPr bwMode="auto">
          <a:xfrm>
            <a:off x="6557962" y="4789714"/>
            <a:ext cx="1676400" cy="1611086"/>
          </a:xfrm>
          <a:prstGeom prst="rect">
            <a:avLst/>
          </a:prstGeom>
          <a:solidFill>
            <a:srgbClr val="47A4AB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General</a:t>
            </a:r>
          </a:p>
          <a:p>
            <a:pPr algn="ctr"/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Education</a:t>
            </a:r>
          </a:p>
          <a:p>
            <a:pPr algn="ctr"/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Courses</a:t>
            </a:r>
          </a:p>
          <a:p>
            <a:pPr algn="ctr"/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43-44 credits</a:t>
            </a:r>
          </a:p>
        </p:txBody>
      </p:sp>
      <p:sp>
        <p:nvSpPr>
          <p:cNvPr id="90120" name="Rectangle 8"/>
          <p:cNvSpPr>
            <a:spLocks noChangeArrowheads="1"/>
          </p:cNvSpPr>
          <p:nvPr/>
        </p:nvSpPr>
        <p:spPr bwMode="auto">
          <a:xfrm>
            <a:off x="6553200" y="3886200"/>
            <a:ext cx="1676400" cy="914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Transfer Major or </a:t>
            </a:r>
          </a:p>
          <a:p>
            <a:pPr algn="ctr"/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Elective Courses</a:t>
            </a:r>
          </a:p>
          <a:p>
            <a:pPr algn="ctr"/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20-21 credit</a:t>
            </a:r>
            <a:r>
              <a:rPr lang="en-US" sz="1600" dirty="0"/>
              <a:t>s</a:t>
            </a:r>
          </a:p>
        </p:txBody>
      </p:sp>
      <p:sp>
        <p:nvSpPr>
          <p:cNvPr id="90122" name="Rectangle 10"/>
          <p:cNvSpPr>
            <a:spLocks noChangeArrowheads="1"/>
          </p:cNvSpPr>
          <p:nvPr/>
        </p:nvSpPr>
        <p:spPr bwMode="auto">
          <a:xfrm>
            <a:off x="6553200" y="1676400"/>
            <a:ext cx="1676400" cy="22098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Bachelor of</a:t>
            </a:r>
          </a:p>
          <a:p>
            <a:pPr algn="ctr"/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Arts</a:t>
            </a:r>
          </a:p>
          <a:p>
            <a:pPr algn="ctr"/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B.A.</a:t>
            </a:r>
          </a:p>
          <a:p>
            <a:pPr algn="ctr"/>
            <a:endParaRPr lang="en-US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Bachelor of </a:t>
            </a:r>
          </a:p>
          <a:p>
            <a:pPr algn="ctr"/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Science</a:t>
            </a:r>
          </a:p>
          <a:p>
            <a:pPr algn="ctr"/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B.S.</a:t>
            </a:r>
          </a:p>
        </p:txBody>
      </p:sp>
      <p:sp>
        <p:nvSpPr>
          <p:cNvPr id="90130" name="Text Box 18"/>
          <p:cNvSpPr txBox="1">
            <a:spLocks noChangeArrowheads="1"/>
          </p:cNvSpPr>
          <p:nvPr/>
        </p:nvSpPr>
        <p:spPr bwMode="auto">
          <a:xfrm>
            <a:off x="712788" y="4114800"/>
            <a:ext cx="2103437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Career Program</a:t>
            </a:r>
          </a:p>
          <a:p>
            <a:pPr algn="ctr"/>
            <a:r>
              <a:rPr lang="en-US" sz="2000" dirty="0"/>
              <a:t>Certificate</a:t>
            </a:r>
          </a:p>
        </p:txBody>
      </p:sp>
      <p:sp>
        <p:nvSpPr>
          <p:cNvPr id="90131" name="Text Box 19"/>
          <p:cNvSpPr txBox="1">
            <a:spLocks noChangeArrowheads="1"/>
          </p:cNvSpPr>
          <p:nvPr/>
        </p:nvSpPr>
        <p:spPr bwMode="auto">
          <a:xfrm>
            <a:off x="2667000" y="2514600"/>
            <a:ext cx="344805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Career Program Degree</a:t>
            </a:r>
          </a:p>
          <a:p>
            <a:pPr algn="ctr"/>
            <a:r>
              <a:rPr lang="en-US" sz="2000" dirty="0"/>
              <a:t>Associate in Applied Science</a:t>
            </a:r>
          </a:p>
          <a:p>
            <a:pPr algn="ctr"/>
            <a:r>
              <a:rPr lang="en-US" sz="2000" dirty="0"/>
              <a:t>(AAS)</a:t>
            </a:r>
          </a:p>
        </p:txBody>
      </p:sp>
      <p:sp>
        <p:nvSpPr>
          <p:cNvPr id="90133" name="Text Box 21"/>
          <p:cNvSpPr txBox="1">
            <a:spLocks noChangeArrowheads="1"/>
          </p:cNvSpPr>
          <p:nvPr/>
        </p:nvSpPr>
        <p:spPr bwMode="auto">
          <a:xfrm>
            <a:off x="5648325" y="228600"/>
            <a:ext cx="3495675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Transfer Degree</a:t>
            </a:r>
          </a:p>
          <a:p>
            <a:pPr algn="ctr"/>
            <a:r>
              <a:rPr lang="en-US" sz="2000" dirty="0"/>
              <a:t>Associate in Art (AA)</a:t>
            </a:r>
          </a:p>
          <a:p>
            <a:pPr algn="ctr"/>
            <a:r>
              <a:rPr lang="en-US" sz="2000" dirty="0"/>
              <a:t>Associate in Science (AS)</a:t>
            </a:r>
          </a:p>
        </p:txBody>
      </p:sp>
      <p:sp>
        <p:nvSpPr>
          <p:cNvPr id="90134" name="Text Box 22"/>
          <p:cNvSpPr txBox="1">
            <a:spLocks noChangeArrowheads="1"/>
          </p:cNvSpPr>
          <p:nvPr/>
        </p:nvSpPr>
        <p:spPr bwMode="auto">
          <a:xfrm>
            <a:off x="304800" y="4953000"/>
            <a:ext cx="56778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" dirty="0"/>
              <a:t>30</a:t>
            </a:r>
          </a:p>
          <a:p>
            <a:r>
              <a:rPr lang="en-US" sz="1200" dirty="0"/>
              <a:t>credit</a:t>
            </a:r>
          </a:p>
          <a:p>
            <a:r>
              <a:rPr lang="en-US" sz="1200" dirty="0"/>
              <a:t>hours</a:t>
            </a:r>
          </a:p>
        </p:txBody>
      </p:sp>
      <p:sp>
        <p:nvSpPr>
          <p:cNvPr id="90135" name="Line 23"/>
          <p:cNvSpPr>
            <a:spLocks noChangeShapeType="1"/>
          </p:cNvSpPr>
          <p:nvPr/>
        </p:nvSpPr>
        <p:spPr bwMode="auto">
          <a:xfrm>
            <a:off x="685800" y="5105400"/>
            <a:ext cx="228600" cy="0"/>
          </a:xfrm>
          <a:prstGeom prst="line">
            <a:avLst/>
          </a:prstGeom>
          <a:noFill/>
          <a:ln w="9525">
            <a:solidFill>
              <a:schemeClr val="accent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90136" name="Text Box 24"/>
          <p:cNvSpPr txBox="1">
            <a:spLocks noChangeArrowheads="1"/>
          </p:cNvSpPr>
          <p:nvPr/>
        </p:nvSpPr>
        <p:spPr bwMode="auto">
          <a:xfrm>
            <a:off x="2819400" y="3657600"/>
            <a:ext cx="56778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" dirty="0"/>
              <a:t>64</a:t>
            </a:r>
          </a:p>
          <a:p>
            <a:r>
              <a:rPr lang="en-US" sz="1200" dirty="0"/>
              <a:t>credit</a:t>
            </a:r>
          </a:p>
          <a:p>
            <a:r>
              <a:rPr lang="en-US" sz="1200" dirty="0"/>
              <a:t>hours</a:t>
            </a:r>
          </a:p>
        </p:txBody>
      </p:sp>
      <p:sp>
        <p:nvSpPr>
          <p:cNvPr id="90137" name="Line 25"/>
          <p:cNvSpPr>
            <a:spLocks noChangeShapeType="1"/>
          </p:cNvSpPr>
          <p:nvPr/>
        </p:nvSpPr>
        <p:spPr bwMode="auto">
          <a:xfrm flipV="1">
            <a:off x="3200400" y="3810000"/>
            <a:ext cx="381000" cy="0"/>
          </a:xfrm>
          <a:prstGeom prst="line">
            <a:avLst/>
          </a:prstGeom>
          <a:noFill/>
          <a:ln w="9525">
            <a:solidFill>
              <a:schemeClr val="accent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90138" name="Text Box 26"/>
          <p:cNvSpPr txBox="1">
            <a:spLocks noChangeArrowheads="1"/>
          </p:cNvSpPr>
          <p:nvPr/>
        </p:nvSpPr>
        <p:spPr bwMode="auto">
          <a:xfrm>
            <a:off x="5638800" y="1524000"/>
            <a:ext cx="762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1200" dirty="0"/>
              <a:t>120</a:t>
            </a:r>
          </a:p>
          <a:p>
            <a:r>
              <a:rPr lang="en-US" sz="1200" dirty="0"/>
              <a:t>credit</a:t>
            </a:r>
          </a:p>
          <a:p>
            <a:r>
              <a:rPr lang="en-US" sz="1200" dirty="0"/>
              <a:t>hours</a:t>
            </a:r>
          </a:p>
        </p:txBody>
      </p:sp>
      <p:sp>
        <p:nvSpPr>
          <p:cNvPr id="90139" name="Line 27"/>
          <p:cNvSpPr>
            <a:spLocks noChangeShapeType="1"/>
          </p:cNvSpPr>
          <p:nvPr/>
        </p:nvSpPr>
        <p:spPr bwMode="auto">
          <a:xfrm>
            <a:off x="6172200" y="1676400"/>
            <a:ext cx="381000" cy="0"/>
          </a:xfrm>
          <a:prstGeom prst="line">
            <a:avLst/>
          </a:prstGeom>
          <a:noFill/>
          <a:ln w="9525">
            <a:solidFill>
              <a:schemeClr val="accent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90140" name="Text Box 28"/>
          <p:cNvSpPr txBox="1">
            <a:spLocks noChangeArrowheads="1"/>
          </p:cNvSpPr>
          <p:nvPr/>
        </p:nvSpPr>
        <p:spPr bwMode="auto">
          <a:xfrm>
            <a:off x="385155" y="0"/>
            <a:ext cx="4567843" cy="10668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32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Degree/Certificate</a:t>
            </a:r>
          </a:p>
          <a:p>
            <a:r>
              <a:rPr lang="en-US" sz="32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Comparison Chart</a:t>
            </a:r>
          </a:p>
        </p:txBody>
      </p:sp>
      <p:sp>
        <p:nvSpPr>
          <p:cNvPr id="90141" name="Text Box 29"/>
          <p:cNvSpPr txBox="1">
            <a:spLocks noChangeArrowheads="1"/>
          </p:cNvSpPr>
          <p:nvPr/>
        </p:nvSpPr>
        <p:spPr bwMode="auto">
          <a:xfrm>
            <a:off x="5734050" y="3733799"/>
            <a:ext cx="762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1200" dirty="0"/>
              <a:t>64</a:t>
            </a:r>
          </a:p>
          <a:p>
            <a:r>
              <a:rPr lang="en-US" sz="1200" dirty="0"/>
              <a:t>credit</a:t>
            </a:r>
          </a:p>
          <a:p>
            <a:r>
              <a:rPr lang="en-US" sz="1200" dirty="0"/>
              <a:t>hours</a:t>
            </a:r>
            <a:endParaRPr lang="en-US" dirty="0"/>
          </a:p>
        </p:txBody>
      </p:sp>
      <p:sp>
        <p:nvSpPr>
          <p:cNvPr id="90142" name="Line 30"/>
          <p:cNvSpPr>
            <a:spLocks noChangeShapeType="1"/>
          </p:cNvSpPr>
          <p:nvPr/>
        </p:nvSpPr>
        <p:spPr bwMode="auto">
          <a:xfrm flipV="1">
            <a:off x="6248400" y="3886200"/>
            <a:ext cx="304800" cy="0"/>
          </a:xfrm>
          <a:prstGeom prst="line">
            <a:avLst/>
          </a:prstGeom>
          <a:noFill/>
          <a:ln w="9525">
            <a:solidFill>
              <a:schemeClr val="accent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3" name="Rectangle 11"/>
          <p:cNvSpPr>
            <a:spLocks noChangeArrowheads="1"/>
          </p:cNvSpPr>
          <p:nvPr/>
        </p:nvSpPr>
        <p:spPr bwMode="auto">
          <a:xfrm>
            <a:off x="3607724" y="5753100"/>
            <a:ext cx="1676400" cy="647700"/>
          </a:xfrm>
          <a:prstGeom prst="rect">
            <a:avLst/>
          </a:prstGeom>
          <a:solidFill>
            <a:srgbClr val="48A7AE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General Education</a:t>
            </a:r>
          </a:p>
          <a:p>
            <a:pPr algn="ctr"/>
            <a:r>
              <a:rPr lang="en-US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Courses </a:t>
            </a:r>
          </a:p>
          <a:p>
            <a:pPr algn="ctr"/>
            <a:r>
              <a:rPr lang="en-US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15 credits</a:t>
            </a:r>
            <a:endParaRPr lang="en-US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44310" y="1096850"/>
            <a:ext cx="4608689" cy="120032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2"/>
                </a:solidFill>
              </a:rPr>
              <a:t>This chart illustrates how BHC degrees are different from each other</a:t>
            </a:r>
            <a:r>
              <a:rPr lang="en-US" dirty="0" smtClean="0">
                <a:solidFill>
                  <a:schemeClr val="bg1"/>
                </a:solidFill>
              </a:rPr>
              <a:t>. </a:t>
            </a:r>
          </a:p>
          <a:p>
            <a:pPr algn="ctr"/>
            <a:r>
              <a:rPr lang="en-US" dirty="0" smtClean="0">
                <a:solidFill>
                  <a:srgbClr val="FF0000"/>
                </a:solidFill>
              </a:rPr>
              <a:t>Note </a:t>
            </a:r>
            <a:r>
              <a:rPr lang="en-US" dirty="0" smtClean="0">
                <a:solidFill>
                  <a:schemeClr val="bg2"/>
                </a:solidFill>
              </a:rPr>
              <a:t>the different requirements for </a:t>
            </a:r>
          </a:p>
          <a:p>
            <a:pPr algn="ctr"/>
            <a:r>
              <a:rPr lang="en-US" dirty="0" smtClean="0">
                <a:solidFill>
                  <a:schemeClr val="bg2"/>
                </a:solidFill>
              </a:rPr>
              <a:t>general education.</a:t>
            </a: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248359" y="427037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10822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91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58496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>
                <a:solidFill>
                  <a:srgbClr val="FFFF00"/>
                </a:solidFill>
              </a:rPr>
              <a:t/>
            </a:r>
            <a:br>
              <a:rPr lang="en-US" dirty="0" smtClean="0">
                <a:solidFill>
                  <a:srgbClr val="FFFF00"/>
                </a:solidFill>
              </a:rPr>
            </a:br>
            <a:r>
              <a:rPr lang="en-US" dirty="0" smtClean="0">
                <a:solidFill>
                  <a:srgbClr val="FFFF00"/>
                </a:solidFill>
              </a:rPr>
              <a:t/>
            </a:r>
            <a:br>
              <a:rPr lang="en-US" dirty="0" smtClean="0">
                <a:solidFill>
                  <a:srgbClr val="FFFF00"/>
                </a:solidFill>
              </a:rPr>
            </a:br>
            <a:r>
              <a:rPr lang="en-US" dirty="0" smtClean="0">
                <a:solidFill>
                  <a:srgbClr val="FFFF00"/>
                </a:solidFill>
              </a:rPr>
              <a:t/>
            </a:r>
            <a:br>
              <a:rPr lang="en-US" dirty="0" smtClean="0">
                <a:solidFill>
                  <a:srgbClr val="FFFF00"/>
                </a:solidFill>
              </a:rPr>
            </a:br>
            <a:r>
              <a:rPr lang="en-US" dirty="0" smtClean="0">
                <a:solidFill>
                  <a:srgbClr val="FFFF00"/>
                </a:solidFill>
              </a:rPr>
              <a:t/>
            </a:r>
            <a:br>
              <a:rPr lang="en-US" dirty="0" smtClean="0">
                <a:solidFill>
                  <a:srgbClr val="FFFF00"/>
                </a:solidFill>
              </a:rPr>
            </a:b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48733" y="1981200"/>
            <a:ext cx="7924800" cy="3886200"/>
          </a:xfrm>
        </p:spPr>
        <p:txBody>
          <a:bodyPr>
            <a:normAutofit/>
          </a:bodyPr>
          <a:lstStyle/>
          <a:p>
            <a:r>
              <a:rPr lang="en-US" sz="2200" dirty="0"/>
              <a:t>Associate in </a:t>
            </a:r>
            <a:r>
              <a:rPr lang="en-US" sz="2200" dirty="0" smtClean="0"/>
              <a:t>Arts and </a:t>
            </a:r>
            <a:r>
              <a:rPr lang="en-US" sz="2200" dirty="0"/>
              <a:t>Associate in Science (AA/AS) degrees facilitate transfer to four year colleges and universities.</a:t>
            </a:r>
          </a:p>
          <a:p>
            <a:r>
              <a:rPr lang="en-US" sz="2200" dirty="0" smtClean="0"/>
              <a:t>You will be admissible to an Illinois Public University</a:t>
            </a:r>
          </a:p>
          <a:p>
            <a:r>
              <a:rPr lang="en-US" sz="2200" dirty="0" smtClean="0"/>
              <a:t>Most lower division general education courses will be completed</a:t>
            </a:r>
          </a:p>
          <a:p>
            <a:r>
              <a:rPr lang="en-US" sz="2200" dirty="0" smtClean="0"/>
              <a:t>You will be prepared to complete a bachelor’s degree</a:t>
            </a:r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01133" y="381000"/>
            <a:ext cx="7772400" cy="13234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en-US" sz="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Benefits of Transfer Programs</a:t>
            </a:r>
          </a:p>
          <a:p>
            <a:pPr algn="ctr"/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AA and AS degrees</a:t>
            </a:r>
          </a:p>
          <a:p>
            <a:pPr algn="ctr"/>
            <a:endParaRPr lang="en-US" sz="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086600" y="5334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39980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55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5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0200" y="4114800"/>
            <a:ext cx="7318248" cy="1752600"/>
          </a:xfrm>
        </p:spPr>
        <p:txBody>
          <a:bodyPr>
            <a:normAutofit/>
          </a:bodyPr>
          <a:lstStyle/>
          <a:p>
            <a:r>
              <a:rPr lang="en-US" dirty="0" smtClean="0"/>
              <a:t>How </a:t>
            </a:r>
            <a:r>
              <a:rPr lang="en-US" dirty="0"/>
              <a:t>many credit </a:t>
            </a:r>
            <a:r>
              <a:rPr lang="en-US" dirty="0" smtClean="0"/>
              <a:t>hours Should I take?</a:t>
            </a:r>
            <a:endParaRPr lang="en-US" dirty="0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042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1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67267" y="1171222"/>
            <a:ext cx="64008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n w="5000" cmpd="sng">
                  <a:noFill/>
                  <a:prstDash val="solid"/>
                </a:ln>
                <a:solidFill>
                  <a:srgbClr val="FFC000"/>
                </a:soli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  <a:ea typeface="+mj-ea"/>
                <a:cs typeface="+mj-cs"/>
              </a:rPr>
              <a:t>Credit Hour</a:t>
            </a:r>
            <a:endParaRPr lang="en-US" sz="3600" b="1" dirty="0">
              <a:solidFill>
                <a:srgbClr val="FFC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7200" y="4763869"/>
            <a:ext cx="16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600" b="1" dirty="0">
              <a:solidFill>
                <a:srgbClr val="FFC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09600" y="1836662"/>
            <a:ext cx="7866045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Measures how much </a:t>
            </a:r>
            <a:r>
              <a:rPr lang="en-US" sz="2400" dirty="0" smtClean="0"/>
              <a:t>time in class </a:t>
            </a:r>
            <a:r>
              <a:rPr lang="en-US" sz="2400" dirty="0"/>
              <a:t>you have </a:t>
            </a:r>
            <a:r>
              <a:rPr lang="en-US" sz="2400" u="sng" dirty="0"/>
              <a:t>every week </a:t>
            </a:r>
            <a:endParaRPr lang="en-US" sz="2400" dirty="0"/>
          </a:p>
          <a:p>
            <a:r>
              <a:rPr lang="en-US" sz="2400" dirty="0"/>
              <a:t>for a course.  Examples are:</a:t>
            </a:r>
          </a:p>
          <a:p>
            <a:endParaRPr lang="en-US" sz="1400" dirty="0" smtClean="0"/>
          </a:p>
        </p:txBody>
      </p:sp>
      <p:sp>
        <p:nvSpPr>
          <p:cNvPr id="9" name="TextBox 8"/>
          <p:cNvSpPr txBox="1"/>
          <p:nvPr/>
        </p:nvSpPr>
        <p:spPr>
          <a:xfrm>
            <a:off x="1143000" y="2743200"/>
            <a:ext cx="6400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ENG 101 - English Composition </a:t>
            </a:r>
            <a:r>
              <a:rPr lang="en-US" sz="2400" dirty="0" smtClean="0"/>
              <a:t>1</a:t>
            </a:r>
          </a:p>
          <a:p>
            <a:r>
              <a:rPr lang="en-US" sz="2400" dirty="0" smtClean="0"/>
              <a:t>(3 credit hour course)</a:t>
            </a:r>
            <a:endParaRPr lang="en-US" sz="2400" dirty="0"/>
          </a:p>
          <a:p>
            <a:pPr marL="800100" lvl="1" indent="-342900">
              <a:buFont typeface="Arial" pitchFamily="34" charset="0"/>
              <a:buChar char="•"/>
            </a:pPr>
            <a:r>
              <a:rPr lang="en-US" sz="2400" dirty="0" smtClean="0"/>
              <a:t>about </a:t>
            </a:r>
            <a:r>
              <a:rPr lang="en-US" sz="2400" dirty="0"/>
              <a:t>3 hours of </a:t>
            </a:r>
            <a:r>
              <a:rPr lang="en-US" sz="2400" dirty="0" smtClean="0"/>
              <a:t>instruction per week</a:t>
            </a:r>
            <a:endParaRPr lang="en-US" sz="2400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609600" y="304800"/>
            <a:ext cx="7391400" cy="685800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en-US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Definition</a:t>
            </a:r>
            <a:endParaRPr lang="en-US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391400" y="5562600"/>
            <a:ext cx="609600" cy="6096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143000" y="3981102"/>
            <a:ext cx="670560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BIOL 101 – General Human Biology </a:t>
            </a:r>
          </a:p>
          <a:p>
            <a:r>
              <a:rPr lang="en-US" sz="2400" dirty="0"/>
              <a:t>(4 credit hour lab course)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en-US" sz="2400" dirty="0"/>
              <a:t>Lab courses add time -3 hours of instruction plus 2 hours of lab per week</a:t>
            </a:r>
          </a:p>
          <a:p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17373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8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2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/>
      <p:bldP spid="8" grpId="0"/>
      <p:bldP spid="9" grpId="0"/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Full-time vs. Part-time</a:t>
            </a:r>
            <a:endParaRPr lang="en-US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7315200" cy="3352799"/>
          </a:xfrm>
        </p:spPr>
        <p:txBody>
          <a:bodyPr>
            <a:normAutofit fontScale="92500" lnSpcReduction="10000"/>
          </a:bodyPr>
          <a:lstStyle/>
          <a:p>
            <a:pPr marL="36576" indent="0">
              <a:buNone/>
            </a:pPr>
            <a:r>
              <a:rPr lang="en-US" sz="2200" dirty="0"/>
              <a:t>Students may be either </a:t>
            </a:r>
            <a:r>
              <a:rPr lang="en-US" sz="2200" b="1" dirty="0">
                <a:solidFill>
                  <a:srgbClr val="00CCFF"/>
                </a:solidFill>
              </a:rPr>
              <a:t>fulltime</a:t>
            </a:r>
            <a:r>
              <a:rPr lang="en-US" sz="2200" b="1" dirty="0"/>
              <a:t> or </a:t>
            </a:r>
            <a:r>
              <a:rPr lang="en-US" sz="2200" b="1" dirty="0">
                <a:solidFill>
                  <a:srgbClr val="00CCFF"/>
                </a:solidFill>
              </a:rPr>
              <a:t>part time </a:t>
            </a:r>
            <a:r>
              <a:rPr lang="en-US" sz="2200" dirty="0"/>
              <a:t>students at Black Hawk College.</a:t>
            </a:r>
          </a:p>
          <a:p>
            <a:r>
              <a:rPr lang="en-US" sz="2200" dirty="0" smtClean="0"/>
              <a:t>Fulltime   = </a:t>
            </a:r>
            <a:r>
              <a:rPr lang="en-US" sz="2200" b="1" i="1" dirty="0" smtClean="0"/>
              <a:t>Fall/Spring</a:t>
            </a:r>
            <a:r>
              <a:rPr lang="en-US" sz="2200" dirty="0" smtClean="0"/>
              <a:t> (12 -18 credits</a:t>
            </a:r>
            <a:r>
              <a:rPr lang="en-US" sz="2200" dirty="0"/>
              <a:t> </a:t>
            </a:r>
            <a:r>
              <a:rPr lang="en-US" sz="2200" dirty="0" smtClean="0"/>
              <a:t>for 16 weeks)</a:t>
            </a:r>
          </a:p>
          <a:p>
            <a:pPr marL="1517904" lvl="5" indent="0">
              <a:buNone/>
            </a:pPr>
            <a:r>
              <a:rPr lang="en-US" sz="2200" dirty="0" smtClean="0"/>
              <a:t>= </a:t>
            </a:r>
            <a:r>
              <a:rPr lang="en-US" sz="2200" b="1" i="1" dirty="0" smtClean="0"/>
              <a:t>Summe</a:t>
            </a:r>
            <a:r>
              <a:rPr lang="en-US" sz="2200" dirty="0" smtClean="0"/>
              <a:t>r (6-9 credits for 4-6 weeks)</a:t>
            </a:r>
          </a:p>
          <a:p>
            <a:pPr marL="1517904" lvl="5" indent="0">
              <a:buNone/>
            </a:pPr>
            <a:endParaRPr lang="en-US" sz="2200" dirty="0" smtClean="0"/>
          </a:p>
          <a:p>
            <a:r>
              <a:rPr lang="en-US" sz="2200" dirty="0" smtClean="0"/>
              <a:t>Part time = </a:t>
            </a:r>
            <a:r>
              <a:rPr lang="en-US" sz="2200" b="1" i="1" dirty="0" smtClean="0"/>
              <a:t>Fall/Spring </a:t>
            </a:r>
            <a:r>
              <a:rPr lang="en-US" sz="2200" dirty="0" smtClean="0"/>
              <a:t>(11 or fewer credits for 16 weeks)</a:t>
            </a:r>
          </a:p>
          <a:p>
            <a:pPr marL="1517904" lvl="5" indent="0">
              <a:buNone/>
            </a:pPr>
            <a:r>
              <a:rPr lang="en-US" sz="2200" dirty="0" smtClean="0"/>
              <a:t>= </a:t>
            </a:r>
            <a:r>
              <a:rPr lang="en-US" sz="2200" b="1" i="1" dirty="0" smtClean="0"/>
              <a:t>Summer </a:t>
            </a:r>
            <a:r>
              <a:rPr lang="en-US" sz="2200" dirty="0" smtClean="0"/>
              <a:t>(5 or fewer credits for 4-6 weeks)</a:t>
            </a:r>
          </a:p>
          <a:p>
            <a:pPr marL="36576" indent="0">
              <a:buNone/>
            </a:pPr>
            <a:endParaRPr lang="en-US" sz="2200" i="1" dirty="0" smtClean="0"/>
          </a:p>
          <a:p>
            <a:pPr marL="36576" indent="0" algn="ctr">
              <a:buNone/>
            </a:pPr>
            <a:r>
              <a:rPr lang="en-US" sz="2200" i="1" dirty="0" smtClean="0"/>
              <a:t>Taking fewer credits per term means it will take longer </a:t>
            </a:r>
          </a:p>
          <a:p>
            <a:pPr marL="36576" indent="0" algn="ctr">
              <a:buNone/>
            </a:pPr>
            <a:r>
              <a:rPr lang="en-US" sz="2200" i="1" dirty="0" smtClean="0"/>
              <a:t>to complete the degree.</a:t>
            </a:r>
            <a:endParaRPr lang="en-US" sz="2200" i="1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38800" y="5257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4195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23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1055511"/>
            <a:ext cx="4038600" cy="3516490"/>
          </a:xfrm>
        </p:spPr>
        <p:txBody>
          <a:bodyPr>
            <a:normAutofit/>
          </a:bodyPr>
          <a:lstStyle/>
          <a:p>
            <a:pPr marL="36576" indent="0">
              <a:buNone/>
            </a:pPr>
            <a:r>
              <a:rPr lang="en-US" sz="2000" dirty="0" smtClean="0"/>
              <a:t>If you withdraw from a class once the term has begun, </a:t>
            </a:r>
          </a:p>
          <a:p>
            <a:r>
              <a:rPr lang="en-US" sz="1800" dirty="0"/>
              <a:t>Y</a:t>
            </a:r>
            <a:r>
              <a:rPr lang="en-US" sz="1800" dirty="0" smtClean="0"/>
              <a:t>ou will use an </a:t>
            </a:r>
            <a:r>
              <a:rPr lang="en-US" sz="1800" i="1" dirty="0" smtClean="0"/>
              <a:t>add/drop form </a:t>
            </a:r>
            <a:r>
              <a:rPr lang="en-US" sz="1800" dirty="0" smtClean="0"/>
              <a:t>and you must turn it in to Enrollment Services.</a:t>
            </a:r>
          </a:p>
          <a:p>
            <a:r>
              <a:rPr lang="en-US" sz="1800" dirty="0" smtClean="0"/>
              <a:t>If </a:t>
            </a:r>
            <a:r>
              <a:rPr lang="en-US" sz="1800" dirty="0"/>
              <a:t>the class is over 2/3 complete, </a:t>
            </a:r>
            <a:r>
              <a:rPr lang="en-US" sz="1800" dirty="0" smtClean="0"/>
              <a:t>get your instructor </a:t>
            </a:r>
            <a:r>
              <a:rPr lang="en-US" sz="1800" dirty="0"/>
              <a:t>to </a:t>
            </a:r>
            <a:r>
              <a:rPr lang="en-US" sz="1800" dirty="0" smtClean="0"/>
              <a:t>sign it. </a:t>
            </a:r>
          </a:p>
          <a:p>
            <a:r>
              <a:rPr lang="en-US" sz="1800" dirty="0" smtClean="0"/>
              <a:t>We recommend you see an advisor </a:t>
            </a:r>
            <a:r>
              <a:rPr lang="en-US" sz="1800" i="1" dirty="0" smtClean="0"/>
              <a:t>and</a:t>
            </a:r>
            <a:r>
              <a:rPr lang="en-US" sz="1800" dirty="0" smtClean="0"/>
              <a:t> talk with your instructor before withdrawing.</a:t>
            </a:r>
            <a:endParaRPr lang="en-US" sz="1800" dirty="0"/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762000" y="304800"/>
            <a:ext cx="7620000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>
            <a:lvl1pPr marL="420624" indent="-38404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Char char=""/>
              <a:defRPr kumimoji="0" sz="3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722376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 2"/>
              <a:buChar char=""/>
              <a:defRPr kumimoji="0" sz="2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005840" indent="-256032" algn="l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Arial"/>
              <a:buChar char="○"/>
              <a:defRPr kumimoji="0"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280160" indent="-237744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0000"/>
              <a:buFont typeface="Wingdings 2"/>
              <a:buChar char=""/>
              <a:defRPr kumimoji="0"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49047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Arial"/>
              <a:buChar char="-"/>
              <a:defRPr kumimoji="0"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76" indent="0" algn="ctr">
              <a:buNone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Withdrawing from a Class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 Placeholder 2"/>
          <p:cNvSpPr txBox="1">
            <a:spLocks/>
          </p:cNvSpPr>
          <p:nvPr/>
        </p:nvSpPr>
        <p:spPr>
          <a:xfrm>
            <a:off x="4588932" y="1066800"/>
            <a:ext cx="4021667" cy="4800600"/>
          </a:xfrm>
          <a:prstGeom prst="rect">
            <a:avLst/>
          </a:prstGeom>
        </p:spPr>
        <p:txBody>
          <a:bodyPr vert="horz">
            <a:noAutofit/>
          </a:bodyPr>
          <a:lstStyle>
            <a:lvl1pPr marL="420624" indent="-38404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Char char=""/>
              <a:defRPr kumimoji="0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2376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-256032" algn="l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Arial"/>
              <a:buChar char="○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37744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0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9047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Arial"/>
              <a:buChar char="-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The refund policy states, “To receive the following percentage of tuition and fees…”</a:t>
            </a:r>
            <a:r>
              <a:rPr lang="en-US" sz="2200" dirty="0"/>
              <a:t> </a:t>
            </a:r>
            <a:r>
              <a:rPr lang="en-US" sz="1600" dirty="0"/>
              <a:t>(for a 16 week semester)</a:t>
            </a:r>
          </a:p>
          <a:p>
            <a:pPr lvl="1"/>
            <a:r>
              <a:rPr lang="en-US" sz="1700" dirty="0"/>
              <a:t>100% – Drop your course before the term begins.</a:t>
            </a:r>
          </a:p>
          <a:p>
            <a:pPr lvl="1"/>
            <a:r>
              <a:rPr lang="en-US" sz="1700" dirty="0"/>
              <a:t>75% – Through the seventh calendar day of the term counting the first day of the term as day one.</a:t>
            </a:r>
          </a:p>
          <a:p>
            <a:pPr lvl="1"/>
            <a:r>
              <a:rPr lang="en-US" sz="1700" dirty="0"/>
              <a:t>50% – You must drop your course between the eighth and 14</a:t>
            </a:r>
            <a:r>
              <a:rPr lang="en-US" sz="1700" baseline="30000" dirty="0"/>
              <a:t>th</a:t>
            </a:r>
            <a:r>
              <a:rPr lang="en-US" sz="1700" dirty="0"/>
              <a:t> day of the term.</a:t>
            </a:r>
            <a:endParaRPr lang="en-US" sz="1700" dirty="0" smtClean="0"/>
          </a:p>
        </p:txBody>
      </p:sp>
      <p:sp>
        <p:nvSpPr>
          <p:cNvPr id="7" name="Text Placeholder 2"/>
          <p:cNvSpPr txBox="1">
            <a:spLocks/>
          </p:cNvSpPr>
          <p:nvPr/>
        </p:nvSpPr>
        <p:spPr>
          <a:xfrm>
            <a:off x="914400" y="4953000"/>
            <a:ext cx="7467600" cy="9144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420624" indent="-38404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Char char=""/>
              <a:defRPr kumimoji="0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2376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-256032" algn="l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Arial"/>
              <a:buChar char="○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37744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0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9047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Arial"/>
              <a:buChar char="-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Withdrawing from a class may affect your Financial Aid.  You must have a 67% completion rate to continue.</a:t>
            </a:r>
          </a:p>
        </p:txBody>
      </p:sp>
      <p:pic>
        <p:nvPicPr>
          <p:cNvPr id="11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70816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30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25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32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3" grpId="0" build="p"/>
      <p:bldP spid="6" grpId="0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/>
          <p:cNvSpPr txBox="1">
            <a:spLocks/>
          </p:cNvSpPr>
          <p:nvPr/>
        </p:nvSpPr>
        <p:spPr>
          <a:xfrm>
            <a:off x="762000" y="304800"/>
            <a:ext cx="7620000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>
            <a:lvl1pPr marL="420624" indent="-38404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Char char=""/>
              <a:defRPr kumimoji="0" sz="3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722376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 2"/>
              <a:buChar char=""/>
              <a:defRPr kumimoji="0" sz="2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005840" indent="-256032" algn="l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Arial"/>
              <a:buChar char="○"/>
              <a:defRPr kumimoji="0"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280160" indent="-237744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0000"/>
              <a:buFont typeface="Wingdings 2"/>
              <a:buChar char=""/>
              <a:defRPr kumimoji="0"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49047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Arial"/>
              <a:buChar char="-"/>
              <a:defRPr kumimoji="0"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76" indent="0" algn="ctr">
              <a:buNone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Paying for College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10196" y="2615821"/>
            <a:ext cx="7733207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Tuition cost per credit hour:</a:t>
            </a:r>
            <a:br>
              <a:rPr lang="en-US" sz="24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400" dirty="0"/>
              <a:t>In-district — </a:t>
            </a:r>
            <a:r>
              <a:rPr lang="en-US" sz="2400" dirty="0" smtClean="0"/>
              <a:t>$120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/>
              <a:t>Illinois out-of-district — </a:t>
            </a:r>
            <a:r>
              <a:rPr lang="en-US" sz="2400" dirty="0" smtClean="0"/>
              <a:t>$230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/>
              <a:t>Iowa contiguous counties — </a:t>
            </a:r>
            <a:r>
              <a:rPr lang="en-US" sz="2400" dirty="0" smtClean="0"/>
              <a:t>$160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/>
              <a:t>All other out-of-state and international students — </a:t>
            </a:r>
            <a:r>
              <a:rPr lang="en-US" sz="2400" dirty="0" smtClean="0"/>
              <a:t>$235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/>
              <a:t>Online (Illinois residents) — </a:t>
            </a:r>
            <a:r>
              <a:rPr lang="en-US" sz="2400" dirty="0" smtClean="0"/>
              <a:t>$135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/>
              <a:t>Online (out-of-state) — $</a:t>
            </a:r>
            <a:r>
              <a:rPr lang="en-US" sz="2400" dirty="0" smtClean="0"/>
              <a:t>160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762000" y="1178510"/>
            <a:ext cx="784859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Fall 2014– </a:t>
            </a:r>
            <a:r>
              <a:rPr lang="en-US" sz="24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Payment </a:t>
            </a:r>
            <a:r>
              <a:rPr lang="en-US" sz="24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 due </a:t>
            </a:r>
            <a:r>
              <a:rPr lang="en-US" sz="24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Thursday, August 7, 2014.  </a:t>
            </a:r>
          </a:p>
          <a:p>
            <a:r>
              <a:rPr lang="en-US" sz="2400" dirty="0" smtClean="0"/>
              <a:t>After this date, payment is due upon registration </a:t>
            </a:r>
          </a:p>
          <a:p>
            <a:r>
              <a:rPr lang="en-US" sz="2400" dirty="0" smtClean="0"/>
              <a:t>(August 9</a:t>
            </a:r>
            <a:r>
              <a:rPr lang="en-US" sz="2400" baseline="30000" dirty="0" smtClean="0"/>
              <a:t>th</a:t>
            </a:r>
            <a:r>
              <a:rPr lang="en-US" sz="2400" dirty="0" smtClean="0"/>
              <a:t>-August 22).</a:t>
            </a:r>
            <a:endParaRPr lang="en-US" sz="2400" dirty="0"/>
          </a:p>
          <a:p>
            <a:endParaRPr lang="en-US" dirty="0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848600" y="4876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97383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60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1447800"/>
            <a:ext cx="83058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/>
              <a:t>The </a:t>
            </a:r>
            <a:r>
              <a:rPr lang="en-US" sz="2400" dirty="0"/>
              <a:t>deferred payment plan is offered only in the spring and fall semesters. </a:t>
            </a:r>
            <a:endParaRPr lang="en-US" sz="2400" dirty="0" smtClean="0"/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2400" dirty="0" smtClean="0"/>
              <a:t>Payments </a:t>
            </a:r>
            <a:r>
              <a:rPr lang="en-US" sz="2400" dirty="0"/>
              <a:t>are divided into three installments. </a:t>
            </a:r>
            <a:endParaRPr lang="en-US" sz="2400" dirty="0" smtClean="0"/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2400" dirty="0" smtClean="0"/>
              <a:t>You </a:t>
            </a:r>
            <a:r>
              <a:rPr lang="en-US" sz="2400" dirty="0"/>
              <a:t>must sign </a:t>
            </a:r>
            <a:r>
              <a:rPr lang="en-US" sz="2400" dirty="0" smtClean="0"/>
              <a:t>up through myBlackHawk under  Student Records.</a:t>
            </a:r>
          </a:p>
          <a:p>
            <a:pPr marL="1200150" lvl="2" indent="-285750">
              <a:buFont typeface="Arial" pitchFamily="34" charset="0"/>
              <a:buChar char="•"/>
            </a:pPr>
            <a:r>
              <a:rPr lang="en-US" sz="2400" dirty="0" smtClean="0"/>
              <a:t>You will pay </a:t>
            </a:r>
            <a:r>
              <a:rPr lang="en-US" sz="2400" dirty="0"/>
              <a:t>the first installment of your account balance plus a $25 non-refundable setup fee. </a:t>
            </a:r>
            <a:endParaRPr lang="en-US" sz="2400" dirty="0" smtClean="0"/>
          </a:p>
          <a:p>
            <a:pPr marL="1200150" lvl="2" indent="-285750">
              <a:buFont typeface="Arial" pitchFamily="34" charset="0"/>
              <a:buChar char="•"/>
            </a:pPr>
            <a:r>
              <a:rPr lang="en-US" sz="2400" dirty="0" smtClean="0"/>
              <a:t>Promissory </a:t>
            </a:r>
            <a:r>
              <a:rPr lang="en-US" sz="2400" dirty="0"/>
              <a:t>notes may also be set-up through </a:t>
            </a:r>
            <a:r>
              <a:rPr lang="en-US" sz="2400" dirty="0" smtClean="0"/>
              <a:t>myBlackHawk.</a:t>
            </a:r>
            <a:endParaRPr lang="en-US" sz="2400" dirty="0"/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457200" y="304800"/>
            <a:ext cx="8305800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>
            <a:lvl1pPr marL="420624" indent="-38404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Char char=""/>
              <a:defRPr kumimoji="0" sz="3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722376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 2"/>
              <a:buChar char=""/>
              <a:defRPr kumimoji="0" sz="2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005840" indent="-256032" algn="l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Arial"/>
              <a:buChar char="○"/>
              <a:defRPr kumimoji="0"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280160" indent="-237744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0000"/>
              <a:buFont typeface="Wingdings 2"/>
              <a:buChar char=""/>
              <a:defRPr kumimoji="0"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49047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Arial"/>
              <a:buChar char="-"/>
              <a:defRPr kumimoji="0"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76" indent="0" algn="ctr">
              <a:buNone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Deferred payment plan</a:t>
            </a: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477000" y="5334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52120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15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23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26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If you register today,</a:t>
            </a:r>
            <a:br>
              <a:rPr lang="en-US" dirty="0" smtClean="0"/>
            </a:br>
            <a:r>
              <a:rPr lang="en-US" dirty="0" smtClean="0"/>
              <a:t>then you pay today!!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Payment for fall is due!,</a:t>
            </a:r>
            <a:endParaRPr lang="en-US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705600" y="5410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656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2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4810" y="1371600"/>
            <a:ext cx="8122357" cy="4038600"/>
          </a:xfrm>
        </p:spPr>
        <p:txBody>
          <a:bodyPr>
            <a:normAutofit/>
          </a:bodyPr>
          <a:lstStyle/>
          <a:p>
            <a:r>
              <a:rPr lang="en-US" sz="2200" dirty="0" smtClean="0"/>
              <a:t>If you have not yet filled out your FAFSA form, you need to do it online ASAP at </a:t>
            </a:r>
            <a:r>
              <a:rPr lang="en-US" sz="2200" dirty="0" smtClean="0">
                <a:hlinkClick r:id="rId4"/>
              </a:rPr>
              <a:t>www.fafsa.gov</a:t>
            </a:r>
            <a:r>
              <a:rPr lang="en-US" sz="2200" dirty="0" smtClean="0"/>
              <a:t> </a:t>
            </a:r>
          </a:p>
          <a:p>
            <a:pPr lvl="1"/>
            <a:r>
              <a:rPr lang="en-US" sz="1800" dirty="0" smtClean="0"/>
              <a:t>You </a:t>
            </a:r>
            <a:r>
              <a:rPr lang="en-US" sz="1800" u="sng" dirty="0" smtClean="0"/>
              <a:t>do not </a:t>
            </a:r>
            <a:r>
              <a:rPr lang="en-US" sz="1800" dirty="0" smtClean="0"/>
              <a:t>need to be a fulltime student to be on Financial Aid</a:t>
            </a:r>
          </a:p>
          <a:p>
            <a:pPr lvl="1"/>
            <a:r>
              <a:rPr lang="en-US" sz="1800" dirty="0" smtClean="0"/>
              <a:t>If you receive a student loan, however, you need to have at least 6 credits per term</a:t>
            </a:r>
          </a:p>
          <a:p>
            <a:r>
              <a:rPr lang="en-US" sz="2200" dirty="0" smtClean="0"/>
              <a:t>If you have Financial aid to cover them, you may get your books at the Hawk’s Hub </a:t>
            </a:r>
            <a:r>
              <a:rPr lang="en-US" sz="1800" dirty="0" smtClean="0"/>
              <a:t>(BHC Bookstore) </a:t>
            </a:r>
            <a:r>
              <a:rPr lang="en-US" sz="2200" dirty="0" smtClean="0"/>
              <a:t>starting </a:t>
            </a:r>
            <a:r>
              <a:rPr lang="en-US" sz="2200" dirty="0" smtClean="0">
                <a:solidFill>
                  <a:srgbClr val="FF0000"/>
                </a:solidFill>
              </a:rPr>
              <a:t>August 18th</a:t>
            </a:r>
            <a:r>
              <a:rPr lang="en-US" sz="2200" dirty="0" smtClean="0"/>
              <a:t>.  </a:t>
            </a:r>
          </a:p>
          <a:p>
            <a:pPr lvl="1"/>
            <a:r>
              <a:rPr lang="en-US" sz="1800" dirty="0" smtClean="0"/>
              <a:t>Bring your photo ID and your BHC ID number, along with your printed book list.</a:t>
            </a:r>
            <a:endParaRPr lang="en-US" sz="1800" dirty="0"/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747889" y="304800"/>
            <a:ext cx="7696200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>
            <a:noAutofit/>
          </a:bodyPr>
          <a:lstStyle>
            <a:lvl1pPr marL="420624" indent="-38404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Char char=""/>
              <a:defRPr kumimoji="0" sz="3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722376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 2"/>
              <a:buChar char=""/>
              <a:defRPr kumimoji="0" sz="2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005840" indent="-256032" algn="l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Arial"/>
              <a:buChar char="○"/>
              <a:defRPr kumimoji="0"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280160" indent="-237744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0000"/>
              <a:buFont typeface="Wingdings 2"/>
              <a:buChar char=""/>
              <a:defRPr kumimoji="0"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49047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Arial"/>
              <a:buChar char="-"/>
              <a:defRPr kumimoji="0"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07592" lvl="4" indent="0">
              <a:buNone/>
            </a:pPr>
            <a:r>
              <a:rPr lang="en-US" sz="3200" dirty="0" smtClean="0"/>
              <a:t>Quick </a:t>
            </a:r>
            <a:r>
              <a:rPr lang="en-US" sz="3200" dirty="0"/>
              <a:t>Financial Aid Facts</a:t>
            </a:r>
          </a:p>
          <a:p>
            <a:pPr marL="2148840" lvl="8" indent="0" algn="ctr">
              <a:buNone/>
            </a:pPr>
            <a:endParaRPr lang="en-US" sz="3200" dirty="0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553200" y="5486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76889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78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09600"/>
            <a:ext cx="6858000" cy="1295400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 remain in good standing  for Financial </a:t>
            </a:r>
            <a:r>
              <a:rPr lang="en-US" sz="3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  <a:r>
              <a:rPr lang="en-US" sz="3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id, you need to . . .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209800"/>
            <a:ext cx="8458200" cy="2362200"/>
          </a:xfrm>
          <a:ln>
            <a:noFill/>
          </a:ln>
        </p:spPr>
        <p:txBody>
          <a:bodyPr>
            <a:normAutofit/>
          </a:bodyPr>
          <a:lstStyle/>
          <a:p>
            <a:r>
              <a:rPr lang="en-US" sz="2400" dirty="0" smtClean="0"/>
              <a:t>Maintain a cumulative GPA of 2.0 or higher </a:t>
            </a:r>
          </a:p>
          <a:p>
            <a:r>
              <a:rPr lang="en-US" sz="2400" dirty="0" smtClean="0"/>
              <a:t>Complete and Pass 2/3 of the courses for which you register </a:t>
            </a:r>
            <a:r>
              <a:rPr lang="en-US" sz="2400" i="1" dirty="0"/>
              <a:t>(</a:t>
            </a:r>
            <a:r>
              <a:rPr lang="en-US" sz="2400" i="1" dirty="0" smtClean="0"/>
              <a:t>67% Completion Rate</a:t>
            </a:r>
            <a:r>
              <a:rPr lang="en-US" sz="2400" dirty="0"/>
              <a:t>)</a:t>
            </a:r>
            <a:r>
              <a:rPr lang="en-US" sz="2400" dirty="0" smtClean="0"/>
              <a:t> to remain on Financial Aid</a:t>
            </a:r>
          </a:p>
          <a:p>
            <a:r>
              <a:rPr lang="en-US" sz="2400" dirty="0" smtClean="0"/>
              <a:t>Discuss any concerns with your advisor</a:t>
            </a:r>
            <a:endParaRPr lang="en-US" sz="2400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086600" y="5334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52352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62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9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Instructions</a:t>
            </a:r>
            <a:endParaRPr lang="en-US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7467600" cy="28194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Look at the My Weekly Time Commitments chart on the back of the pink </a:t>
            </a:r>
            <a:r>
              <a:rPr lang="en-US" sz="2400" dirty="0" err="1" smtClean="0"/>
              <a:t>NewSTARS</a:t>
            </a:r>
            <a:r>
              <a:rPr lang="en-US" sz="2400" dirty="0" smtClean="0"/>
              <a:t> guide.</a:t>
            </a:r>
          </a:p>
          <a:p>
            <a:r>
              <a:rPr lang="en-US" sz="2400" dirty="0" smtClean="0"/>
              <a:t>You will go over this with your advisor.</a:t>
            </a:r>
          </a:p>
          <a:p>
            <a:r>
              <a:rPr lang="en-US" sz="2400" dirty="0" smtClean="0"/>
              <a:t>The video on the next slide will take you through an explanation. </a:t>
            </a:r>
          </a:p>
          <a:p>
            <a:pPr marL="36576" indent="0">
              <a:buNone/>
            </a:pPr>
            <a:endParaRPr lang="en-US" sz="2400" dirty="0"/>
          </a:p>
        </p:txBody>
      </p:sp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9317.801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391400" y="5410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846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7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791200" y="1371600"/>
            <a:ext cx="32004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400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/>
              <a:t>Your completed chart may look something like this.</a:t>
            </a:r>
          </a:p>
          <a:p>
            <a:pPr marL="285750" indent="-285750">
              <a:buFont typeface="Arial" pitchFamily="34" charset="0"/>
              <a:buChar char="•"/>
            </a:pPr>
            <a:endParaRPr lang="en-US" sz="2400" dirty="0"/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/>
              <a:t>Have you committed enough time each week to be a successful student?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85800" y="529145"/>
            <a:ext cx="784859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My Time Commitments</a:t>
            </a:r>
          </a:p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414" y="1828800"/>
            <a:ext cx="5685557" cy="4199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Audio 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798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41272">
        <p:cut/>
      </p:transition>
    </mc:Choice>
    <mc:Fallback xmlns="">
      <p:transition advTm="41272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791200" y="1371600"/>
            <a:ext cx="32004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400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/>
              <a:t>Your completed chart may look something like this.</a:t>
            </a:r>
          </a:p>
          <a:p>
            <a:pPr marL="285750" indent="-285750">
              <a:buFont typeface="Arial" pitchFamily="34" charset="0"/>
              <a:buChar char="•"/>
            </a:pPr>
            <a:endParaRPr lang="en-US" sz="2400" dirty="0"/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/>
              <a:t>Have you committed enough time each week to be a successful student?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85800" y="529145"/>
            <a:ext cx="784859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My Time Commitments</a:t>
            </a:r>
          </a:p>
          <a:p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1" t="5689" r="5136" b="4212"/>
          <a:stretch/>
        </p:blipFill>
        <p:spPr bwMode="auto">
          <a:xfrm>
            <a:off x="163552" y="1905000"/>
            <a:ext cx="5649419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611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2547"/>
    </mc:Choice>
    <mc:Fallback xmlns="">
      <p:transition advTm="125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791200" y="1371600"/>
            <a:ext cx="32004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400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/>
              <a:t>Your completed chart may look something like this.</a:t>
            </a:r>
          </a:p>
          <a:p>
            <a:pPr marL="285750" indent="-285750">
              <a:buFont typeface="Arial" pitchFamily="34" charset="0"/>
              <a:buChar char="•"/>
            </a:pPr>
            <a:endParaRPr lang="en-US" sz="2400" dirty="0"/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/>
              <a:t>Have you committed enough time each week to be a successful student?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85800" y="529145"/>
            <a:ext cx="784859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My Time Commitments</a:t>
            </a:r>
          </a:p>
          <a:p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99" y="1905000"/>
            <a:ext cx="5486399" cy="4037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28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2071"/>
    </mc:Choice>
    <mc:Fallback xmlns="">
      <p:transition advTm="220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791200" y="1371600"/>
            <a:ext cx="32004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400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/>
              <a:t>Your completed chart may look something like this.</a:t>
            </a:r>
          </a:p>
          <a:p>
            <a:pPr marL="285750" indent="-285750">
              <a:buFont typeface="Arial" pitchFamily="34" charset="0"/>
              <a:buChar char="•"/>
            </a:pPr>
            <a:endParaRPr lang="en-US" sz="2400" dirty="0"/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/>
              <a:t>Have you committed enough time each week to be a successful student?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85800" y="529145"/>
            <a:ext cx="784859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My Time Commitments</a:t>
            </a:r>
          </a:p>
          <a:p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010" y="1905000"/>
            <a:ext cx="5621961" cy="4108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233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7546"/>
    </mc:Choice>
    <mc:Fallback xmlns="">
      <p:transition advTm="175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791200" y="1371600"/>
            <a:ext cx="32004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400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/>
              <a:t>Your completed chart may look something like this.</a:t>
            </a:r>
          </a:p>
          <a:p>
            <a:pPr marL="285750" indent="-285750">
              <a:buFont typeface="Arial" pitchFamily="34" charset="0"/>
              <a:buChar char="•"/>
            </a:pPr>
            <a:endParaRPr lang="en-US" sz="2400" dirty="0"/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/>
              <a:t>Have you committed enough time each week to be a successful student?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85800" y="529145"/>
            <a:ext cx="784859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My Time Commitments</a:t>
            </a:r>
          </a:p>
          <a:p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014" y="1905000"/>
            <a:ext cx="5477957" cy="4026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940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0418"/>
    </mc:Choice>
    <mc:Fallback xmlns="">
      <p:transition advTm="204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791200" y="1371600"/>
            <a:ext cx="32004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400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/>
              <a:t>Your completed chart may look something like this.</a:t>
            </a:r>
          </a:p>
          <a:p>
            <a:pPr marL="285750" indent="-285750">
              <a:buFont typeface="Arial" pitchFamily="34" charset="0"/>
              <a:buChar char="•"/>
            </a:pPr>
            <a:endParaRPr lang="en-US" sz="2400" dirty="0"/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/>
              <a:t>Have you committed enough time each week to be a successful student?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85800" y="529145"/>
            <a:ext cx="784859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My Time Commitments</a:t>
            </a:r>
          </a:p>
          <a:p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223" y="1905000"/>
            <a:ext cx="5439978" cy="40162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776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4477"/>
    </mc:Choice>
    <mc:Fallback xmlns="">
      <p:transition advTm="144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791200" y="1371600"/>
            <a:ext cx="32004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400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/>
              <a:t>Your completed chart may look something like this.</a:t>
            </a:r>
          </a:p>
          <a:p>
            <a:pPr marL="285750" indent="-285750">
              <a:buFont typeface="Arial" pitchFamily="34" charset="0"/>
              <a:buChar char="•"/>
            </a:pPr>
            <a:endParaRPr lang="en-US" sz="2400" dirty="0"/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/>
              <a:t>Have you committed enough time each week to be a successful student?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85800" y="529145"/>
            <a:ext cx="784859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My Time Commitments</a:t>
            </a:r>
          </a:p>
          <a:p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077" y="1872343"/>
            <a:ext cx="5463123" cy="4027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038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8774"/>
    </mc:Choice>
    <mc:Fallback xmlns="">
      <p:transition advTm="87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457200"/>
            <a:ext cx="7848600" cy="914400"/>
          </a:xfrm>
        </p:spPr>
        <p:txBody>
          <a:bodyPr/>
          <a:lstStyle/>
          <a:p>
            <a:r>
              <a:rPr lang="en-US" dirty="0" smtClean="0"/>
              <a:t>What will you learn today?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53533" y="1524000"/>
            <a:ext cx="76962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What student services are available to support my success?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What educational paths does Black Hawk College offer?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What kind of degrees can </a:t>
            </a:r>
            <a:r>
              <a:rPr lang="en-US" sz="2400" dirty="0" smtClean="0"/>
              <a:t>l </a:t>
            </a:r>
            <a:r>
              <a:rPr lang="en-US" sz="2400" dirty="0"/>
              <a:t>earn?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How do I determine how many classes to take based on my life situation?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How does payment work?</a:t>
            </a: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010400" y="51816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96353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76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9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 uiExpand="1" build="p" bldLvl="2" advAuto="100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791200" y="1371600"/>
            <a:ext cx="32004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400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/>
              <a:t>Your completed chart may look something like this.</a:t>
            </a:r>
          </a:p>
          <a:p>
            <a:pPr marL="285750" indent="-285750">
              <a:buFont typeface="Arial" pitchFamily="34" charset="0"/>
              <a:buChar char="•"/>
            </a:pPr>
            <a:endParaRPr lang="en-US" sz="2400" dirty="0"/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/>
              <a:t>Have you committed enough time each week to be a successful student?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85800" y="529145"/>
            <a:ext cx="784859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My Time Commitments</a:t>
            </a:r>
          </a:p>
          <a:p>
            <a:endParaRPr 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091" y="1905000"/>
            <a:ext cx="5447109" cy="4010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790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8520"/>
    </mc:Choice>
    <mc:Fallback xmlns="">
      <p:transition advTm="285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791200" y="1371600"/>
            <a:ext cx="32004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400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/>
              <a:t>Your completed chart may look something like this.</a:t>
            </a:r>
          </a:p>
          <a:p>
            <a:pPr marL="285750" indent="-285750">
              <a:buFont typeface="Arial" pitchFamily="34" charset="0"/>
              <a:buChar char="•"/>
            </a:pPr>
            <a:endParaRPr lang="en-US" sz="2400" dirty="0"/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/>
              <a:t>Have you committed enough time each week to be a successful student?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85800" y="529145"/>
            <a:ext cx="784859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My Time Commitments</a:t>
            </a:r>
          </a:p>
          <a:p>
            <a:endParaRPr lang="en-U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379" y="1905000"/>
            <a:ext cx="5415821" cy="3959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303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7825"/>
    </mc:Choice>
    <mc:Fallback xmlns="">
      <p:transition advTm="278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791200" y="1371600"/>
            <a:ext cx="32004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400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/>
              <a:t>Your completed chart may look something like this.</a:t>
            </a:r>
          </a:p>
          <a:p>
            <a:pPr marL="285750" indent="-285750">
              <a:buFont typeface="Arial" pitchFamily="34" charset="0"/>
              <a:buChar char="•"/>
            </a:pPr>
            <a:endParaRPr lang="en-US" sz="2400" dirty="0"/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/>
              <a:t>Have you committed enough time each week to be a successful student?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85800" y="529145"/>
            <a:ext cx="784859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My Time Commitments</a:t>
            </a:r>
          </a:p>
          <a:p>
            <a:endParaRPr lang="en-US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668" y="1905000"/>
            <a:ext cx="5374532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334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673"/>
    </mc:Choice>
    <mc:Fallback xmlns="">
      <p:transition advTm="106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791200" y="1371600"/>
            <a:ext cx="32004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400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/>
              <a:t>Your completed chart may look something like this.</a:t>
            </a:r>
          </a:p>
          <a:p>
            <a:pPr marL="285750" indent="-285750">
              <a:buFont typeface="Arial" pitchFamily="34" charset="0"/>
              <a:buChar char="•"/>
            </a:pPr>
            <a:endParaRPr lang="en-US" sz="2400" dirty="0"/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/>
              <a:t>Have you committed enough time each week to be a successful student?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85800" y="529145"/>
            <a:ext cx="784859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My Time Commitments</a:t>
            </a:r>
          </a:p>
          <a:p>
            <a:endParaRPr lang="en-US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383" y="1905000"/>
            <a:ext cx="5340815" cy="3923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244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0028"/>
    </mc:Choice>
    <mc:Fallback xmlns="">
      <p:transition advTm="200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077200" cy="3276600"/>
          </a:xfrm>
        </p:spPr>
        <p:txBody>
          <a:bodyPr>
            <a:normAutofit/>
          </a:bodyPr>
          <a:lstStyle/>
          <a:p>
            <a:pPr marL="36576" indent="0" algn="ctr">
              <a:buNone/>
            </a:pPr>
            <a:r>
              <a:rPr lang="en-US" sz="2400" dirty="0" smtClean="0">
                <a:solidFill>
                  <a:srgbClr val="FFC000"/>
                </a:solidFill>
              </a:rPr>
              <a:t>Look at the </a:t>
            </a:r>
            <a:r>
              <a:rPr lang="en-US" sz="2400" dirty="0" smtClean="0">
                <a:solidFill>
                  <a:srgbClr val="92D050"/>
                </a:solidFill>
              </a:rPr>
              <a:t>Green</a:t>
            </a:r>
            <a:r>
              <a:rPr lang="en-US" sz="2400" dirty="0" smtClean="0">
                <a:solidFill>
                  <a:srgbClr val="FFC000"/>
                </a:solidFill>
              </a:rPr>
              <a:t> sheet in your folder.</a:t>
            </a:r>
          </a:p>
          <a:p>
            <a:r>
              <a:rPr lang="en-US" sz="2400" dirty="0" smtClean="0"/>
              <a:t>Read to get information on</a:t>
            </a:r>
          </a:p>
          <a:p>
            <a:pPr lvl="1"/>
            <a:r>
              <a:rPr lang="en-US" sz="2400" dirty="0" smtClean="0"/>
              <a:t>Parking </a:t>
            </a:r>
          </a:p>
          <a:p>
            <a:pPr lvl="1"/>
            <a:r>
              <a:rPr lang="en-US" sz="2400" dirty="0" smtClean="0"/>
              <a:t>BHC Money Card/Student ID</a:t>
            </a:r>
          </a:p>
          <a:p>
            <a:pPr lvl="1"/>
            <a:r>
              <a:rPr lang="en-US" sz="2400" dirty="0" smtClean="0"/>
              <a:t>Hawk’s Hub (Bookstore) information</a:t>
            </a:r>
          </a:p>
          <a:p>
            <a:r>
              <a:rPr lang="en-US" sz="2400" dirty="0"/>
              <a:t>See dates for Welcome Week Orientation  </a:t>
            </a:r>
          </a:p>
          <a:p>
            <a:pPr lvl="1"/>
            <a:r>
              <a:rPr lang="en-US" sz="2400" dirty="0"/>
              <a:t>you may sign up at </a:t>
            </a:r>
            <a:r>
              <a:rPr lang="en-US" sz="2400" dirty="0">
                <a:hlinkClick r:id="rId4"/>
              </a:rPr>
              <a:t>www.bhc.edu/orientation</a:t>
            </a:r>
            <a:endParaRPr lang="en-US" sz="2400" dirty="0"/>
          </a:p>
          <a:p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077200" cy="1143000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Next Steps . . .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39000" y="5257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01376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3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29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5334000" y="443089"/>
            <a:ext cx="3581400" cy="1143000"/>
          </a:xfrm>
          <a:prstGeom prst="rect">
            <a:avLst/>
          </a:prstGeom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Instructions</a:t>
            </a:r>
            <a:endParaRPr lang="en-US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312332" y="2029331"/>
            <a:ext cx="646006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/>
              <a:t>Go to </a:t>
            </a:r>
            <a:r>
              <a:rPr lang="en-US" sz="2400" dirty="0" smtClean="0">
                <a:hlinkClick r:id="rId4"/>
              </a:rPr>
              <a:t>www.bhc.edu</a:t>
            </a:r>
            <a:r>
              <a:rPr lang="en-US" sz="2400" dirty="0" smtClean="0"/>
              <a:t> </a:t>
            </a:r>
          </a:p>
          <a:p>
            <a:pPr marL="285750" indent="-285750">
              <a:buFont typeface="Arial" pitchFamily="34" charset="0"/>
              <a:buChar char="•"/>
            </a:pPr>
            <a:endParaRPr lang="en-US" sz="2400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/>
              <a:t>Click on </a:t>
            </a:r>
            <a:r>
              <a:rPr lang="en-US" sz="2400" i="1" dirty="0" smtClean="0"/>
              <a:t>Quick Links </a:t>
            </a:r>
            <a:r>
              <a:rPr lang="en-US" sz="2400" dirty="0" smtClean="0"/>
              <a:t>in the Center</a:t>
            </a:r>
          </a:p>
          <a:p>
            <a:pPr marL="285750" indent="-285750">
              <a:buFont typeface="Arial" pitchFamily="34" charset="0"/>
              <a:buChar char="•"/>
            </a:pPr>
            <a:endParaRPr lang="en-US" sz="2400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/>
              <a:t>Click on </a:t>
            </a:r>
            <a:r>
              <a:rPr lang="en-US" sz="2400" i="1" dirty="0" smtClean="0"/>
              <a:t>Programs of Study</a:t>
            </a:r>
          </a:p>
          <a:p>
            <a:pPr marL="285750" indent="-285750">
              <a:buFont typeface="Arial" pitchFamily="34" charset="0"/>
              <a:buChar char="•"/>
            </a:pPr>
            <a:endParaRPr lang="en-US" sz="2400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/>
              <a:t>Find your major (or if you are undecided, you can look at options)</a:t>
            </a:r>
          </a:p>
          <a:p>
            <a:pPr marL="285750" indent="-285750">
              <a:buFont typeface="Arial" pitchFamily="34" charset="0"/>
              <a:buChar char="•"/>
            </a:pPr>
            <a:endParaRPr lang="en-US" sz="2400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62844" y="296687"/>
            <a:ext cx="8077200" cy="1143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Check out your major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39000" y="514085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448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81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 uiExpand="1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077200" cy="1143000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Final Steps . . .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1" y="2133600"/>
            <a:ext cx="8229600" cy="2286000"/>
          </a:xfrm>
        </p:spPr>
        <p:txBody>
          <a:bodyPr>
            <a:normAutofit lnSpcReduction="10000"/>
          </a:bodyPr>
          <a:lstStyle/>
          <a:p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 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back </a:t>
            </a:r>
            <a:r>
              <a:rPr lang="en-US" sz="2400" dirty="0"/>
              <a:t>to </a:t>
            </a:r>
            <a:r>
              <a:rPr lang="en-US" sz="2400" dirty="0" smtClean="0"/>
              <a:t>First Stop Center desk to </a:t>
            </a:r>
            <a:r>
              <a:rPr lang="en-US" sz="2400" dirty="0"/>
              <a:t>let them know that you are ready to see an </a:t>
            </a:r>
            <a:r>
              <a:rPr lang="en-US" sz="2400" dirty="0" smtClean="0"/>
              <a:t>advisor once you have completed the following: </a:t>
            </a:r>
          </a:p>
          <a:p>
            <a:pPr marL="36576" indent="0">
              <a:buNone/>
            </a:pPr>
            <a:endParaRPr lang="en-US" sz="1400" dirty="0" smtClean="0"/>
          </a:p>
          <a:p>
            <a:pPr lvl="1"/>
            <a:r>
              <a:rPr lang="en-US" sz="2400" dirty="0"/>
              <a:t>F</a:t>
            </a:r>
            <a:r>
              <a:rPr lang="en-US" sz="2400" dirty="0" smtClean="0"/>
              <a:t>illed out your Weekly Time Commitments table</a:t>
            </a:r>
          </a:p>
          <a:p>
            <a:pPr lvl="1"/>
            <a:r>
              <a:rPr lang="en-US" sz="2400" dirty="0" smtClean="0"/>
              <a:t>Found your major online</a:t>
            </a:r>
          </a:p>
          <a:p>
            <a:pPr marL="36576" indent="0">
              <a:buNone/>
            </a:pPr>
            <a:endParaRPr lang="en-US" sz="2200" dirty="0" smtClean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705600" y="4953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93541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23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838200" y="76200"/>
            <a:ext cx="6934200" cy="1173162"/>
          </a:xfrm>
        </p:spPr>
        <p:txBody>
          <a:bodyPr>
            <a:noAutofit/>
          </a:bodyPr>
          <a:lstStyle/>
          <a:p>
            <a:pPr lvl="0" algn="ctr">
              <a:spcBef>
                <a:spcPts val="0"/>
              </a:spcBef>
            </a:pPr>
            <a:r>
              <a:rPr lang="en-US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+mn-ea"/>
                <a:cs typeface="+mn-cs"/>
              </a:rPr>
              <a:t>Student Support Services available </a:t>
            </a:r>
            <a:r>
              <a:rPr lang="en-US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+mn-ea"/>
                <a:cs typeface="+mn-cs"/>
              </a:rPr>
              <a:t>at Black Hawk </a:t>
            </a:r>
            <a:r>
              <a:rPr lang="en-US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+mn-ea"/>
                <a:cs typeface="+mn-cs"/>
              </a:rPr>
              <a:t>College</a:t>
            </a:r>
            <a:endParaRPr lang="en-US" sz="28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+mn-ea"/>
              <a:cs typeface="+mn-cs"/>
            </a:endParaRPr>
          </a:p>
        </p:txBody>
      </p:sp>
      <p:sp>
        <p:nvSpPr>
          <p:cNvPr id="3" name="TPAnswers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381000" y="1828800"/>
            <a:ext cx="7924800" cy="2362200"/>
          </a:xfrm>
        </p:spPr>
        <p:txBody>
          <a:bodyPr>
            <a:noAutofit/>
          </a:bodyPr>
          <a:lstStyle/>
          <a:p>
            <a:pPr marL="342900" indent="-342900"/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smtClean="0"/>
              <a:t>Located below the library in The Student Success Center Building 1 at the Quad-Cities Campus. </a:t>
            </a:r>
          </a:p>
          <a:p>
            <a:pPr marL="342900" indent="-342900"/>
            <a:r>
              <a:rPr lang="en-US" sz="2400" dirty="0" smtClean="0"/>
              <a:t>Tutoring is available for all subjects and is FREE!!</a:t>
            </a:r>
          </a:p>
          <a:p>
            <a:pPr marL="342900" indent="-342900"/>
            <a:r>
              <a:rPr lang="en-US" sz="2400" dirty="0" smtClean="0"/>
              <a:t>Be sure to schedule time in your school day to visit a tutor.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7456" y="4038600"/>
            <a:ext cx="4000500" cy="22193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38200" y="1301508"/>
            <a:ext cx="26988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Tutoring</a:t>
            </a:r>
            <a:endParaRPr lang="en-US" sz="2400" dirty="0"/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578029" y="4843462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5360170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19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/>
      <p:bldP spid="3" grpId="0" uiExpand="1" build="p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981200"/>
            <a:ext cx="8382000" cy="3992563"/>
          </a:xfrm>
        </p:spPr>
        <p:txBody>
          <a:bodyPr/>
          <a:lstStyle/>
          <a:p>
            <a:pPr marL="457200" indent="-457200"/>
            <a:r>
              <a:rPr lang="en-US" sz="2400" dirty="0" smtClean="0"/>
              <a:t>Black Hawk College has many students with either physical or learning disabilities.</a:t>
            </a:r>
          </a:p>
          <a:p>
            <a:pPr marL="457200" indent="-457200"/>
            <a:endParaRPr lang="en-US" sz="900" dirty="0" smtClean="0"/>
          </a:p>
          <a:p>
            <a:pPr marL="457200" indent="-457200"/>
            <a:r>
              <a:rPr lang="en-US" sz="2400" dirty="0" smtClean="0"/>
              <a:t>Students </a:t>
            </a:r>
            <a:r>
              <a:rPr lang="en-US" sz="2400" dirty="0"/>
              <a:t>with disabilities may use a variety of accommodation services intended to reduce the effects that a disability may have on their performance in a traditional classroom or online setting</a:t>
            </a:r>
            <a:r>
              <a:rPr lang="en-US" sz="2400" dirty="0" smtClean="0"/>
              <a:t>.</a:t>
            </a:r>
          </a:p>
          <a:p>
            <a:pPr marL="457200" indent="-457200"/>
            <a:endParaRPr lang="en-US" sz="900" dirty="0" smtClean="0"/>
          </a:p>
          <a:p>
            <a:pPr marL="457200" indent="-457200"/>
            <a:r>
              <a:rPr lang="en-US" sz="2400" dirty="0" smtClean="0"/>
              <a:t>If you would like more information, talk to your advisor for a referral to Susan Sacco, our Disabilities Services Coordinator (309) 796-5900.</a:t>
            </a:r>
            <a:endParaRPr lang="en-US" sz="2400" dirty="0"/>
          </a:p>
          <a:p>
            <a:endParaRPr lang="en-US" dirty="0"/>
          </a:p>
        </p:txBody>
      </p:sp>
      <p:sp>
        <p:nvSpPr>
          <p:cNvPr id="4" name="TPQuestion"/>
          <p:cNvSpPr>
            <a:spLocks noGrp="1"/>
          </p:cNvSpPr>
          <p:nvPr>
            <p:ph type="title"/>
          </p:nvPr>
        </p:nvSpPr>
        <p:spPr>
          <a:xfrm>
            <a:off x="914400" y="28222"/>
            <a:ext cx="6934200" cy="1173162"/>
          </a:xfrm>
        </p:spPr>
        <p:txBody>
          <a:bodyPr>
            <a:noAutofit/>
          </a:bodyPr>
          <a:lstStyle/>
          <a:p>
            <a:pPr lvl="0" algn="ctr">
              <a:spcBef>
                <a:spcPts val="0"/>
              </a:spcBef>
            </a:pPr>
            <a:r>
              <a:rPr lang="en-US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+mn-ea"/>
                <a:cs typeface="+mn-cs"/>
              </a:rPr>
              <a:t>Student Support Services available </a:t>
            </a:r>
            <a:r>
              <a:rPr lang="en-US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+mn-ea"/>
                <a:cs typeface="+mn-cs"/>
              </a:rPr>
              <a:t>at Black Hawk </a:t>
            </a:r>
            <a:r>
              <a:rPr lang="en-US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+mn-ea"/>
                <a:cs typeface="+mn-cs"/>
              </a:rPr>
              <a:t>College</a:t>
            </a:r>
            <a:endParaRPr lang="en-US" sz="28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14401" y="1313976"/>
            <a:ext cx="2971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Disability </a:t>
            </a:r>
            <a:r>
              <a:rPr lang="en-US" sz="24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Services</a:t>
            </a:r>
            <a:endParaRPr lang="en-US" sz="24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91400" y="5715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9523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11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uiExpand="1" build="p" bldLvl="2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2648129"/>
            <a:ext cx="8686800" cy="2590799"/>
          </a:xfrm>
        </p:spPr>
        <p:txBody>
          <a:bodyPr/>
          <a:lstStyle/>
          <a:p>
            <a:r>
              <a:rPr lang="en-US" sz="2400" dirty="0" smtClean="0"/>
              <a:t>are </a:t>
            </a:r>
            <a:r>
              <a:rPr lang="en-US" sz="2400" dirty="0"/>
              <a:t>uncertain about career </a:t>
            </a:r>
            <a:r>
              <a:rPr lang="en-US" sz="2400" dirty="0" smtClean="0"/>
              <a:t>goals </a:t>
            </a:r>
          </a:p>
          <a:p>
            <a:pPr lvl="1"/>
            <a:r>
              <a:rPr lang="en-US" sz="1600" dirty="0" smtClean="0"/>
              <a:t>You make take a computerized, career-decision </a:t>
            </a:r>
            <a:r>
              <a:rPr lang="en-US" sz="1600" dirty="0"/>
              <a:t>making </a:t>
            </a:r>
            <a:r>
              <a:rPr lang="en-US" sz="1600" dirty="0" smtClean="0"/>
              <a:t>assessment</a:t>
            </a:r>
          </a:p>
          <a:p>
            <a:r>
              <a:rPr lang="en-US" sz="2400" dirty="0"/>
              <a:t>w</a:t>
            </a:r>
            <a:r>
              <a:rPr lang="en-US" sz="2400" dirty="0" smtClean="0"/>
              <a:t>ant to become more employable</a:t>
            </a:r>
          </a:p>
          <a:p>
            <a:pPr lvl="1"/>
            <a:r>
              <a:rPr lang="en-US" sz="1600" dirty="0" smtClean="0"/>
              <a:t>You may get assistance with resume preparation and job hunting</a:t>
            </a:r>
          </a:p>
          <a:p>
            <a:r>
              <a:rPr lang="en-US" sz="2400" dirty="0"/>
              <a:t>a</a:t>
            </a:r>
            <a:r>
              <a:rPr lang="en-US" sz="2400" dirty="0" smtClean="0"/>
              <a:t>re seeking entry-level positions</a:t>
            </a:r>
          </a:p>
          <a:p>
            <a:pPr lvl="1"/>
            <a:r>
              <a:rPr lang="en-US" sz="1600" dirty="0" smtClean="0"/>
              <a:t>You will find many positions advertised on our website, </a:t>
            </a:r>
            <a:r>
              <a:rPr lang="en-US" sz="1600" dirty="0" smtClean="0">
                <a:hlinkClick r:id="rId5"/>
              </a:rPr>
              <a:t>www.CollegeCentral.com</a:t>
            </a:r>
            <a:r>
              <a:rPr lang="en-US" sz="1600" dirty="0" smtClean="0"/>
              <a:t> </a:t>
            </a:r>
            <a:endParaRPr lang="en-US" sz="2000" dirty="0"/>
          </a:p>
          <a:p>
            <a:pPr marL="0" indent="0">
              <a:buNone/>
            </a:pPr>
            <a:endParaRPr lang="en-US" sz="2000" dirty="0" smtClean="0"/>
          </a:p>
          <a:p>
            <a:pPr marL="0" indent="0">
              <a:buNone/>
            </a:pPr>
            <a:endParaRPr lang="en-US" sz="2800" dirty="0"/>
          </a:p>
          <a:p>
            <a:endParaRPr lang="en-US" dirty="0"/>
          </a:p>
        </p:txBody>
      </p:sp>
      <p:sp>
        <p:nvSpPr>
          <p:cNvPr id="4" name="TPQuestion"/>
          <p:cNvSpPr>
            <a:spLocks noGrp="1"/>
          </p:cNvSpPr>
          <p:nvPr>
            <p:ph type="title"/>
          </p:nvPr>
        </p:nvSpPr>
        <p:spPr>
          <a:xfrm>
            <a:off x="838200" y="76200"/>
            <a:ext cx="6934200" cy="1173162"/>
          </a:xfrm>
        </p:spPr>
        <p:txBody>
          <a:bodyPr>
            <a:noAutofit/>
          </a:bodyPr>
          <a:lstStyle/>
          <a:p>
            <a:pPr lvl="0" algn="ctr">
              <a:spcBef>
                <a:spcPts val="0"/>
              </a:spcBef>
            </a:pPr>
            <a:r>
              <a:rPr lang="en-US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+mn-ea"/>
                <a:cs typeface="+mn-cs"/>
              </a:rPr>
              <a:t>Student Support Services available </a:t>
            </a:r>
            <a:r>
              <a:rPr lang="en-US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+mn-ea"/>
                <a:cs typeface="+mn-cs"/>
              </a:rPr>
              <a:t>at Black Hawk </a:t>
            </a:r>
            <a:r>
              <a:rPr lang="en-US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+mn-ea"/>
                <a:cs typeface="+mn-cs"/>
              </a:rPr>
              <a:t>College</a:t>
            </a:r>
            <a:endParaRPr lang="en-US" sz="28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88694" y="1447800"/>
            <a:ext cx="706315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Career Services </a:t>
            </a:r>
            <a:r>
              <a:rPr lang="en-US" sz="24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Center, </a:t>
            </a:r>
          </a:p>
          <a:p>
            <a:r>
              <a:rPr lang="en-US" sz="24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Located in the upper level of the First Stop Center </a:t>
            </a:r>
          </a:p>
          <a:p>
            <a:r>
              <a:rPr lang="en-US" sz="24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assists </a:t>
            </a:r>
            <a:r>
              <a:rPr lang="en-US" sz="24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individuals who</a:t>
            </a:r>
            <a:r>
              <a:rPr lang="en-US" sz="24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endParaRPr lang="en-US" sz="24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315200" y="6019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08693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1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3" grpId="0" uiExpand="1" build="p" bldLvl="2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5202" y="4495800"/>
            <a:ext cx="8081195" cy="1200329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Tip:  </a:t>
            </a:r>
          </a:p>
          <a:p>
            <a:pPr algn="ctr"/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Make 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 appointment 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with 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 advisor </a:t>
            </a:r>
            <a:endParaRPr lang="en-US" sz="2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once the 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school 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year begins to 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 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long-term planning!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47889" y="381000"/>
            <a:ext cx="746760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Advising</a:t>
            </a:r>
            <a:r>
              <a:rPr lang="en-US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US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62000" y="1371600"/>
            <a:ext cx="7543800" cy="215169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/>
              <a:t>You will see an advisor today to determine your </a:t>
            </a:r>
            <a:r>
              <a:rPr lang="en-US" sz="2400" dirty="0" smtClean="0"/>
              <a:t>first semester</a:t>
            </a:r>
            <a:r>
              <a:rPr lang="en-US" sz="2400" dirty="0" smtClean="0"/>
              <a:t> </a:t>
            </a:r>
            <a:r>
              <a:rPr lang="en-US" sz="2400" dirty="0" smtClean="0"/>
              <a:t>classes.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/>
              <a:t>You will want to see an advisor each semester to see that you are on track.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/>
              <a:t>See an advisor if you change your major or your transfer school.</a:t>
            </a:r>
          </a:p>
          <a:p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162800" y="5943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0245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3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 animBg="1"/>
      <p:bldP spid="5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62000" y="96084"/>
            <a:ext cx="746760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Advising</a:t>
            </a:r>
            <a:r>
              <a:rPr lang="en-US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US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dirty="0"/>
          </a:p>
        </p:txBody>
      </p:sp>
      <p:sp>
        <p:nvSpPr>
          <p:cNvPr id="6" name="Text Placeholder 2"/>
          <p:cNvSpPr txBox="1">
            <a:spLocks/>
          </p:cNvSpPr>
          <p:nvPr/>
        </p:nvSpPr>
        <p:spPr>
          <a:xfrm>
            <a:off x="31045" y="762000"/>
            <a:ext cx="4617978" cy="4572000"/>
          </a:xfrm>
          <a:prstGeom prst="rect">
            <a:avLst/>
          </a:prstGeom>
        </p:spPr>
        <p:txBody>
          <a:bodyPr vert="horz">
            <a:noAutofit/>
          </a:bodyPr>
          <a:lstStyle>
            <a:lvl1pPr marL="420624" indent="-38404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Char char=""/>
              <a:defRPr kumimoji="0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2376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-256032" algn="l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Arial"/>
              <a:buChar char="○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37744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0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9047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Arial"/>
              <a:buChar char="-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can I </a:t>
            </a:r>
            <a:endParaRPr lang="en-US" sz="1800" b="1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None/>
            </a:pPr>
            <a:r>
              <a:rPr lang="en-US" sz="1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expect </a:t>
            </a:r>
            <a:r>
              <a:rPr lang="en-US" sz="1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from my advisor</a:t>
            </a:r>
            <a:r>
              <a:rPr lang="en-US" sz="1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  <a:p>
            <a:pPr marL="0" indent="0">
              <a:buNone/>
            </a:pPr>
            <a:endParaRPr lang="en-US" sz="1600" b="1" dirty="0" smtClean="0"/>
          </a:p>
          <a:p>
            <a:pPr marL="0" indent="0">
              <a:buNone/>
            </a:pPr>
            <a:r>
              <a:rPr lang="en-US" sz="16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Your advisor will:</a:t>
            </a:r>
          </a:p>
          <a:p>
            <a:r>
              <a:rPr lang="en-US" sz="1600" dirty="0"/>
              <a:t>Help you define and develop your </a:t>
            </a:r>
            <a:r>
              <a:rPr lang="en-US" sz="1600" dirty="0" smtClean="0"/>
              <a:t>goals, and help you in decision-making</a:t>
            </a:r>
            <a:endParaRPr lang="en-US" sz="1600" dirty="0"/>
          </a:p>
          <a:p>
            <a:r>
              <a:rPr lang="en-US" sz="1600" dirty="0"/>
              <a:t>Provide academic </a:t>
            </a:r>
            <a:r>
              <a:rPr lang="en-US" sz="1600" dirty="0" smtClean="0"/>
              <a:t>information </a:t>
            </a:r>
            <a:r>
              <a:rPr lang="en-US" sz="1600" dirty="0"/>
              <a:t>related to your </a:t>
            </a:r>
            <a:r>
              <a:rPr lang="en-US" sz="1600" dirty="0" smtClean="0"/>
              <a:t>goals</a:t>
            </a:r>
            <a:endParaRPr lang="en-US" sz="1600" dirty="0"/>
          </a:p>
          <a:p>
            <a:r>
              <a:rPr lang="en-US" sz="1600" dirty="0" smtClean="0"/>
              <a:t>Teach </a:t>
            </a:r>
            <a:r>
              <a:rPr lang="en-US" sz="1600" dirty="0"/>
              <a:t>you how to navigate the enrollment process</a:t>
            </a:r>
          </a:p>
          <a:p>
            <a:r>
              <a:rPr lang="en-US" sz="1600" dirty="0"/>
              <a:t>Provide referrals for additional services such as counseling or tutoring as appropriate</a:t>
            </a:r>
          </a:p>
          <a:p>
            <a:r>
              <a:rPr lang="en-US" sz="1600" dirty="0"/>
              <a:t>Give priority to privacy and confidentiality</a:t>
            </a:r>
          </a:p>
          <a:p>
            <a:pPr marL="342900" indent="-342900"/>
            <a:endParaRPr lang="en-US" sz="2000" dirty="0"/>
          </a:p>
        </p:txBody>
      </p:sp>
      <p:sp>
        <p:nvSpPr>
          <p:cNvPr id="7" name="Text Placeholder 2"/>
          <p:cNvSpPr txBox="1">
            <a:spLocks/>
          </p:cNvSpPr>
          <p:nvPr/>
        </p:nvSpPr>
        <p:spPr>
          <a:xfrm>
            <a:off x="4786489" y="896303"/>
            <a:ext cx="4268022" cy="4387735"/>
          </a:xfrm>
          <a:prstGeom prst="rect">
            <a:avLst/>
          </a:prstGeom>
        </p:spPr>
        <p:txBody>
          <a:bodyPr>
            <a:normAutofit/>
          </a:bodyPr>
          <a:lstStyle>
            <a:lvl1pPr marL="420624" indent="-38404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Char char=""/>
              <a:defRPr kumimoji="0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2376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-256032" algn="l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Arial"/>
              <a:buChar char="○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37744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0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9047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Arial"/>
              <a:buChar char="-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76" indent="0" algn="ctr">
              <a:buFont typeface="Wingdings 2"/>
              <a:buNone/>
            </a:pPr>
            <a:r>
              <a:rPr lang="en-US" sz="16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does my advisor </a:t>
            </a:r>
          </a:p>
          <a:p>
            <a:pPr marL="36576" indent="0" algn="ctr">
              <a:buFont typeface="Wingdings 2"/>
              <a:buNone/>
            </a:pPr>
            <a:r>
              <a:rPr lang="en-US" sz="16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expect from me?</a:t>
            </a:r>
          </a:p>
          <a:p>
            <a:pPr marL="36576" indent="0">
              <a:buFont typeface="Wingdings 2"/>
              <a:buNone/>
            </a:pPr>
            <a:endParaRPr lang="en-US" sz="1600" b="1" dirty="0" smtClean="0"/>
          </a:p>
          <a:p>
            <a:pPr marL="36576" indent="0">
              <a:buFont typeface="Wingdings 2"/>
              <a:buNone/>
            </a:pPr>
            <a:r>
              <a:rPr lang="en-US" sz="16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Your advisor expects you to:</a:t>
            </a:r>
          </a:p>
          <a:p>
            <a:pPr marL="457200" indent="-457200">
              <a:buFont typeface="Courier New" pitchFamily="49" charset="0"/>
              <a:buChar char="o"/>
            </a:pPr>
            <a:r>
              <a:rPr lang="en-US" sz="1600" dirty="0" smtClean="0"/>
              <a:t>Take personal responsibility for making decisions</a:t>
            </a:r>
          </a:p>
          <a:p>
            <a:pPr marL="457200" indent="-457200">
              <a:buFont typeface="Courier New" pitchFamily="49" charset="0"/>
              <a:buChar char="o"/>
            </a:pPr>
            <a:r>
              <a:rPr lang="en-US" sz="1600" dirty="0"/>
              <a:t>Prepare questions and bring appropriate materials to all advising sessions</a:t>
            </a:r>
          </a:p>
          <a:p>
            <a:pPr marL="457200" indent="-457200">
              <a:buFont typeface="Courier New" pitchFamily="49" charset="0"/>
              <a:buChar char="o"/>
            </a:pPr>
            <a:r>
              <a:rPr lang="en-US" sz="1600" dirty="0" smtClean="0"/>
              <a:t>Set future goals and develop action plans to achieve them</a:t>
            </a:r>
          </a:p>
          <a:p>
            <a:pPr marL="457200" indent="-457200">
              <a:buFont typeface="Courier New" pitchFamily="49" charset="0"/>
              <a:buChar char="o"/>
            </a:pPr>
            <a:r>
              <a:rPr lang="en-US" sz="1600" dirty="0" smtClean="0"/>
              <a:t>See your advisor on a regular and timely basis</a:t>
            </a:r>
          </a:p>
          <a:p>
            <a:pPr marL="457200" indent="-457200">
              <a:buFont typeface="Courier New" pitchFamily="49" charset="0"/>
              <a:buChar char="o"/>
            </a:pPr>
            <a:r>
              <a:rPr lang="en-US" sz="1600" dirty="0" smtClean="0"/>
              <a:t>Follow through on recommendations made by your advisor</a:t>
            </a:r>
          </a:p>
          <a:p>
            <a:endParaRPr lang="en-US" dirty="0"/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36233.752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035234" y="5068711"/>
            <a:ext cx="609600" cy="609600"/>
          </a:xfrm>
          <a:prstGeom prst="rect">
            <a:avLst/>
          </a:prstGeom>
        </p:spPr>
      </p:pic>
      <p:pic>
        <p:nvPicPr>
          <p:cNvPr id="9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920500" y="5384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71968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92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2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25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30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3151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33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33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42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47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grpId="0" nodeType="withEffect">
                                  <p:stCondLst>
                                    <p:cond delay="54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grpId="0" nodeType="withEffect">
                                  <p:stCondLst>
                                    <p:cond delay="57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6" grpId="0" uiExpand="1" build="p"/>
      <p:bldP spid="7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371600"/>
            <a:ext cx="8305800" cy="4114800"/>
          </a:xfrm>
        </p:spPr>
        <p:txBody>
          <a:bodyPr/>
          <a:lstStyle/>
          <a:p>
            <a:pPr marL="36576" indent="0">
              <a:buNone/>
            </a:pPr>
            <a:r>
              <a:rPr lang="en-US" sz="2400" dirty="0" smtClean="0">
                <a:solidFill>
                  <a:srgbClr val="FFC000"/>
                </a:solidFill>
              </a:rPr>
              <a:t>Black Hawk College has two basic pathways for education</a:t>
            </a:r>
            <a:r>
              <a:rPr lang="en-US" sz="2400" dirty="0" smtClean="0"/>
              <a:t>.</a:t>
            </a:r>
          </a:p>
          <a:p>
            <a:pPr marL="36576" indent="0">
              <a:buNone/>
            </a:pPr>
            <a:endParaRPr lang="en-US" sz="2400" dirty="0" smtClean="0"/>
          </a:p>
          <a:p>
            <a:pPr marL="550926" indent="-514350">
              <a:buFont typeface="+mj-lt"/>
              <a:buAutoNum type="arabicPeriod"/>
            </a:pPr>
            <a:r>
              <a:rPr lang="en-US" sz="2200" dirty="0" smtClean="0">
                <a:solidFill>
                  <a:srgbClr val="00CCFF"/>
                </a:solidFill>
              </a:rPr>
              <a:t>Career Path </a:t>
            </a:r>
            <a:r>
              <a:rPr lang="en-US" sz="2200" dirty="0" smtClean="0"/>
              <a:t>– for those students wishing to receive training to work toward </a:t>
            </a:r>
            <a:r>
              <a:rPr lang="en-US" sz="2200" i="1" dirty="0" smtClean="0"/>
              <a:t>immediate employment </a:t>
            </a:r>
            <a:r>
              <a:rPr lang="en-US" sz="2200" dirty="0" smtClean="0"/>
              <a:t>upon graduation.</a:t>
            </a:r>
          </a:p>
          <a:p>
            <a:pPr marL="852678" lvl="1" indent="-514350"/>
            <a:r>
              <a:rPr lang="en-US" sz="1800" dirty="0" smtClean="0"/>
              <a:t>Associate of Applied Science (AAS)</a:t>
            </a:r>
          </a:p>
          <a:p>
            <a:pPr marL="852678" lvl="1" indent="-514350"/>
            <a:r>
              <a:rPr lang="en-US" sz="1800" dirty="0" smtClean="0"/>
              <a:t>Certificate</a:t>
            </a:r>
          </a:p>
          <a:p>
            <a:pPr marL="550926" indent="-514350">
              <a:buFont typeface="+mj-lt"/>
              <a:buAutoNum type="arabicPeriod"/>
            </a:pPr>
            <a:r>
              <a:rPr lang="en-US" sz="2200" dirty="0" smtClean="0">
                <a:solidFill>
                  <a:srgbClr val="00CCFF"/>
                </a:solidFill>
              </a:rPr>
              <a:t>Transfer Path </a:t>
            </a:r>
            <a:r>
              <a:rPr lang="en-US" sz="2200" dirty="0" smtClean="0"/>
              <a:t>– for those student wishing to transfer to complete </a:t>
            </a:r>
            <a:r>
              <a:rPr lang="en-US" sz="2200" i="1" dirty="0" smtClean="0"/>
              <a:t>a Bachelor’s degree </a:t>
            </a:r>
            <a:r>
              <a:rPr lang="en-US" sz="2200" dirty="0" smtClean="0"/>
              <a:t>from another university/college.</a:t>
            </a:r>
          </a:p>
          <a:p>
            <a:pPr lvl="1"/>
            <a:r>
              <a:rPr lang="en-US" sz="1800" dirty="0" smtClean="0"/>
              <a:t>Associate of  Arts (AA)</a:t>
            </a:r>
          </a:p>
          <a:p>
            <a:pPr lvl="1"/>
            <a:r>
              <a:rPr lang="en-US" sz="1800" dirty="0" smtClean="0"/>
              <a:t>Associate of Science (AS)</a:t>
            </a:r>
          </a:p>
          <a:p>
            <a:pPr marL="448056" lvl="1" indent="0">
              <a:buNone/>
            </a:pPr>
            <a:endParaRPr lang="en-US" sz="1800" dirty="0"/>
          </a:p>
        </p:txBody>
      </p:sp>
      <p:sp>
        <p:nvSpPr>
          <p:cNvPr id="4" name="TextBox 3"/>
          <p:cNvSpPr txBox="1"/>
          <p:nvPr/>
        </p:nvSpPr>
        <p:spPr>
          <a:xfrm>
            <a:off x="304800" y="312775"/>
            <a:ext cx="8305800" cy="707886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Career vs. Transfer Degrees</a:t>
            </a:r>
            <a:endParaRPr 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543800" y="5638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843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9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XPANDSHOWBAR" val="True"/>
  <p:tag name="BULLETTYPE" val="3"/>
  <p:tag name="RESPCOUNTERSTYLE" val="-1"/>
  <p:tag name="INPUTSOURCE" val="1"/>
  <p:tag name="BACKUPMAINTENANCE" val="7"/>
  <p:tag name="ROTATIONINTERVAL" val="2"/>
  <p:tag name="RACERSMAXDISPLAYED" val="5"/>
  <p:tag name="TEAMSINLEADERBOARD" val="5"/>
  <p:tag name="BUBBLEVALUEFORMAT" val="0.0"/>
  <p:tag name="CUSTOMCELLFORECOLOR" val="-16777216"/>
  <p:tag name="CUSTOMCELLBACKCOLOR4" val="-8355712"/>
  <p:tag name="DISPLAYDEVICEID" val="True"/>
  <p:tag name="GRIDSIZE" val="{Width=800, Height=600}"/>
  <p:tag name="CHARTLABELS" val="1"/>
  <p:tag name="PARTLISTDEFAULT" val="1"/>
  <p:tag name="INCORRECTPOINTVALUE" val="0"/>
  <p:tag name="AUTOADJUSTPARTRANGE" val="True"/>
  <p:tag name="FIBNUMRESULTS" val="5"/>
  <p:tag name="PRRESPONSE2" val="9"/>
  <p:tag name="PRRESPONSE6" val="5"/>
  <p:tag name="PRRESPONSE10" val="1"/>
  <p:tag name="POWERPOINTVERSION" val="14.0"/>
  <p:tag name="CSVFORMAT" val="0"/>
  <p:tag name="RESPCOUNTERFORMAT" val="0"/>
  <p:tag name="ALLOWDUPLICATES" val="False"/>
  <p:tag name="REVIEWONLY" val="False"/>
  <p:tag name="RACEANIMATIONSPEED" val="3"/>
  <p:tag name="BUBBLENAMEVISIBLE" val="True"/>
  <p:tag name="CUSTOMGRIDBACKCOLOR" val="-2830136"/>
  <p:tag name="USESCHEMECOLORS" val="True"/>
  <p:tag name="GRIDROTATIONINTERVAL" val="2"/>
  <p:tag name="CHARTCOLORS" val="0"/>
  <p:tag name="INCLUDEPPT" val="True"/>
  <p:tag name="REALTIMEBACKUPPATH" val="(None)"/>
  <p:tag name="FIBDISPLAYRESULTS" val="True"/>
  <p:tag name="PRRESPONSE3" val="8"/>
  <p:tag name="PRRESPONSE8" val="3"/>
  <p:tag name="TPVERSION" val="2008"/>
  <p:tag name="ANSWERNOWSTYLE" val="-1"/>
  <p:tag name="COUNTDOWNSECONDS" val="10"/>
  <p:tag name="AUTOADVANCE" val="False"/>
  <p:tag name="SKIPREMAININGRACESLIDES" val="True"/>
  <p:tag name="BUBBLEGROUPING" val="3"/>
  <p:tag name="CUSTOMCELLBACKCOLOR3" val="-268652"/>
  <p:tag name="AUTOSIZEGRID" val="True"/>
  <p:tag name="INCLUDENONRESPONDERS" val="False"/>
  <p:tag name="REALTIMEBACKUP" val="False"/>
  <p:tag name="FIBINCLUDEOTHER" val="True"/>
  <p:tag name="PRRESPONSE5" val="6"/>
  <p:tag name="ALWAYSOPENPOLL" val="False"/>
  <p:tag name="ANSWERNOWTEXT" val="Answer Now"/>
  <p:tag name="BACKUPSESSIONS" val="True"/>
  <p:tag name="RACEENDPOINTS" val="100"/>
  <p:tag name="DEFAULTNUMTEAMS" val="5"/>
  <p:tag name="DISPLAYDEVICENUMBER" val="True"/>
  <p:tag name="RESETCHARTS" val="True"/>
  <p:tag name="ZEROBASED" val="False"/>
  <p:tag name="PRRESPONSE1" val="10"/>
  <p:tag name="SHOWFLASHWARNING" val="True"/>
  <p:tag name="COUNTDOWNSTYLE" val="-1"/>
  <p:tag name="AUTOUPDATEALIASES" val="True"/>
  <p:tag name="BUBBLESIZEVISIBLE" val="True"/>
  <p:tag name="GRIDOPACITY" val="90"/>
  <p:tag name="ALLOWUSERFEEDBACK" val="True"/>
  <p:tag name="FIBDISPLAYKEYWORDS" val="True"/>
  <p:tag name="SHOWBARVISIBLE" val="True"/>
  <p:tag name="NUMRESPONSES" val="1"/>
  <p:tag name="MAXRESPONDERS" val="5"/>
  <p:tag name="GRIDPOSITION" val="1"/>
  <p:tag name="CHARTSCALE" val="True"/>
  <p:tag name="PRRESPONSE9" val="2"/>
  <p:tag name="CHARTVALUEFORMAT" val="0%"/>
  <p:tag name="CUSTOMCELLBACKCOLOR2" val="-13395457"/>
  <p:tag name="CORRECTPOINTVALUE" val="1"/>
  <p:tag name="USESECONDARYMONITOR" val="True"/>
  <p:tag name="PARTICIPANTSINLEADERBOARD" val="5"/>
  <p:tag name="MULTIRESPDIVISOR" val="1"/>
  <p:tag name="SAVECSVWITHSESSION" val="True"/>
  <p:tag name="DISPLAYNAME" val="True"/>
  <p:tag name="PRRESPONSE7" val="4"/>
  <p:tag name="POLLINGCYCLE" val="2"/>
  <p:tag name="STDCHART" val="1"/>
  <p:tag name="RESPTABLESTYLE" val="-1"/>
  <p:tag name="CUSTOMCELLBACKCOLOR1" val="-657956"/>
  <p:tag name="PRRESPONSE4" val="7"/>
  <p:tag name="ADVANCEDSETTINGSVIEW" val="False"/>
  <p:tag name="DELIMITERS" val="3.1"/>
  <p:tag name="TPFULLVERSION" val="4.2.3.231"/>
  <p:tag name="TPSTANDARDS" val=""/>
  <p:tag name="LUIDIAENABLED" val="Fals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ID" val="927064E7DC1B4D61859936E89755E260"/>
  <p:tag name="SLIDETYPE" val="Q"/>
  <p:tag name="TEAMASSIGN" val="False"/>
  <p:tag name="SPEEDSCORING" val="False"/>
  <p:tag name="CORRECTPOINTVALUE" val="1"/>
  <p:tag name="INCORRECTPOINTVALUE" val="0"/>
  <p:tag name="ZEROBASED" val="False"/>
  <p:tag name="NUMRESPONSES" val="1"/>
  <p:tag name="AUTOADVANCE" val="False"/>
  <p:tag name="DELIMITERS" val="3.1"/>
  <p:tag name="VALUEFORMAT" val="0%"/>
  <p:tag name="SLIDEORDER" val="2"/>
  <p:tag name="SLIDEGUID" val="8BB639AD535F4D98B57AC947208D7FA8"/>
  <p:tag name="QUESTIONALIAS" val="Which of the following services is NOT available at Black Hawk College?"/>
  <p:tag name="DEMOGRAPHIC" val="True"/>
  <p:tag name="ANSWERSALIAS" val="Tutoring and Support|smicln|Academic Advising|smicln|Disability Services|smicln|Childcare|smicln|Career Services"/>
  <p:tag name="VALUES" val="No Value|smicln|No Value|smicln|No Value|smicln|No Value|smicln|No Value"/>
  <p:tag name="RESPONSESGATHERED" val="True"/>
  <p:tag name="TOTALRESPONSES" val="10"/>
  <p:tag name="RESPONSECOUNT" val="10"/>
  <p:tag name="SLICED" val="False"/>
  <p:tag name="RESPONSES" val="4;4;4;4;4;4;4;4;5;4;"/>
  <p:tag name="CHARTSTRINGSTD" val="0 0 0 9 1"/>
  <p:tag name="CHARTSTRINGREV" val="1 9 0 0 0"/>
  <p:tag name="CHARTSTRINGSTDPER" val="0 0 0 0.9 0.1"/>
  <p:tag name="CHARTSTRINGREVPER" val="0.1 0.9 0 0 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BULLETS" val="1"/>
  <p:tag name="OLDNUMANSWERS" val="5"/>
  <p:tag name="TEXTLENGTH" val="84"/>
  <p:tag name="FONTSIZE" val="32"/>
  <p:tag name="BULLETTYPE" val="ppBulletAlphaUCPeriod"/>
  <p:tag name="ANSWERTEXT" val="Tutoring and Support&#10;Academic Advising&#10;Disability Services&#10;Childcare&#10;Career Services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heme/theme1.xml><?xml version="1.0" encoding="utf-8"?>
<a:theme xmlns:a="http://schemas.openxmlformats.org/drawingml/2006/main" name="Technic">
  <a:themeElements>
    <a:clrScheme name="Technic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Technic">
      <a:majorFont>
        <a:latin typeface="Franklin Gothic Book"/>
        <a:ea typeface=""/>
        <a:cs typeface=""/>
        <a:font script="Jpan" typeface="ＭＳ Ｐゴシック"/>
        <a:font script="Hang" typeface="HY견고딕"/>
        <a:font script="Hans" typeface="宋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chnic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12918</TotalTime>
  <Words>2135</Words>
  <Application>Microsoft Office PowerPoint</Application>
  <PresentationFormat>On-screen Show (4:3)</PresentationFormat>
  <Paragraphs>324</Paragraphs>
  <Slides>36</Slides>
  <Notes>11</Notes>
  <HiddenSlides>1</HiddenSlides>
  <MMClips>37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37" baseType="lpstr">
      <vt:lpstr>Technic</vt:lpstr>
      <vt:lpstr>PowerPoint Presentation</vt:lpstr>
      <vt:lpstr>If you register today, then you pay today!!</vt:lpstr>
      <vt:lpstr>What will you learn today?</vt:lpstr>
      <vt:lpstr>Student Support Services available at Black Hawk College</vt:lpstr>
      <vt:lpstr>Student Support Services available at Black Hawk College</vt:lpstr>
      <vt:lpstr>Student Support Services available at Black Hawk College</vt:lpstr>
      <vt:lpstr>PowerPoint Presentation</vt:lpstr>
      <vt:lpstr>PowerPoint Presentation</vt:lpstr>
      <vt:lpstr>PowerPoint Presentation</vt:lpstr>
      <vt:lpstr>PowerPoint Presentation</vt:lpstr>
      <vt:lpstr>    </vt:lpstr>
      <vt:lpstr>PowerPoint Presentation</vt:lpstr>
      <vt:lpstr>    </vt:lpstr>
      <vt:lpstr>How many credit hours Should I take?</vt:lpstr>
      <vt:lpstr>PowerPoint Presentation</vt:lpstr>
      <vt:lpstr>Full-time vs. Part-time</vt:lpstr>
      <vt:lpstr>PowerPoint Presentation</vt:lpstr>
      <vt:lpstr>PowerPoint Presentation</vt:lpstr>
      <vt:lpstr>PowerPoint Presentation</vt:lpstr>
      <vt:lpstr>PowerPoint Presentation</vt:lpstr>
      <vt:lpstr>To remain in good standing  for Financial Aid, you need to . . .</vt:lpstr>
      <vt:lpstr>Instructions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Next Steps . . .</vt:lpstr>
      <vt:lpstr>PowerPoint Presentation</vt:lpstr>
      <vt:lpstr>Final Steps . . .</vt:lpstr>
    </vt:vector>
  </TitlesOfParts>
  <Company>bhc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palomakim</dc:creator>
  <cp:lastModifiedBy>Administrator</cp:lastModifiedBy>
  <cp:revision>272</cp:revision>
  <cp:lastPrinted>2012-11-07T16:07:46Z</cp:lastPrinted>
  <dcterms:created xsi:type="dcterms:W3CDTF">2012-10-10T19:13:30Z</dcterms:created>
  <dcterms:modified xsi:type="dcterms:W3CDTF">2014-07-17T18:31:11Z</dcterms:modified>
</cp:coreProperties>
</file>